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0"/>
  </p:notesMasterIdLst>
  <p:sldIdLst>
    <p:sldId id="256" r:id="rId2"/>
    <p:sldId id="258" r:id="rId3"/>
    <p:sldId id="259" r:id="rId4"/>
    <p:sldId id="270" r:id="rId5"/>
    <p:sldId id="271" r:id="rId6"/>
    <p:sldId id="290" r:id="rId7"/>
    <p:sldId id="288" r:id="rId8"/>
    <p:sldId id="265" r:id="rId9"/>
    <p:sldId id="289" r:id="rId10"/>
    <p:sldId id="262" r:id="rId11"/>
    <p:sldId id="300" r:id="rId12"/>
    <p:sldId id="312" r:id="rId13"/>
    <p:sldId id="314" r:id="rId14"/>
    <p:sldId id="315" r:id="rId15"/>
    <p:sldId id="316" r:id="rId16"/>
    <p:sldId id="317" r:id="rId17"/>
    <p:sldId id="320" r:id="rId18"/>
    <p:sldId id="321" r:id="rId19"/>
    <p:sldId id="322" r:id="rId20"/>
    <p:sldId id="323" r:id="rId21"/>
    <p:sldId id="324" r:id="rId22"/>
    <p:sldId id="325" r:id="rId23"/>
    <p:sldId id="326" r:id="rId24"/>
    <p:sldId id="327" r:id="rId25"/>
    <p:sldId id="306" r:id="rId26"/>
    <p:sldId id="307" r:id="rId27"/>
    <p:sldId id="308" r:id="rId28"/>
    <p:sldId id="328" r:id="rId29"/>
    <p:sldId id="310" r:id="rId30"/>
    <p:sldId id="318" r:id="rId31"/>
    <p:sldId id="279" r:id="rId32"/>
    <p:sldId id="264" r:id="rId33"/>
    <p:sldId id="291" r:id="rId34"/>
    <p:sldId id="292" r:id="rId35"/>
    <p:sldId id="293" r:id="rId36"/>
    <p:sldId id="294" r:id="rId37"/>
    <p:sldId id="273" r:id="rId38"/>
    <p:sldId id="299" r:id="rId39"/>
    <p:sldId id="295" r:id="rId40"/>
    <p:sldId id="296" r:id="rId41"/>
    <p:sldId id="297" r:id="rId42"/>
    <p:sldId id="298" r:id="rId43"/>
    <p:sldId id="311" r:id="rId44"/>
    <p:sldId id="330" r:id="rId45"/>
    <p:sldId id="329" r:id="rId46"/>
    <p:sldId id="331" r:id="rId47"/>
    <p:sldId id="332" r:id="rId48"/>
    <p:sldId id="333"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2C"/>
    <a:srgbClr val="FFFF66"/>
    <a:srgbClr val="FF980A"/>
    <a:srgbClr val="FF980D"/>
    <a:srgbClr val="65FE4B"/>
    <a:srgbClr val="FF1565"/>
    <a:srgbClr val="FF9710"/>
    <a:srgbClr val="357E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647D2F-69A5-4820-8DD8-1DB44B41AA93}">
  <a:tblStyle styleId="{CE647D2F-69A5-4820-8DD8-1DB44B41AA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16" autoAdjust="0"/>
  </p:normalViewPr>
  <p:slideViewPr>
    <p:cSldViewPr snapToGrid="0">
      <p:cViewPr varScale="1">
        <p:scale>
          <a:sx n="125" d="100"/>
          <a:sy n="125" d="100"/>
        </p:scale>
        <p:origin x="11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020400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Name - </a:t>
            </a:r>
            <a:endParaRPr dirty="0"/>
          </a:p>
        </p:txBody>
      </p:sp>
    </p:spTree>
    <p:extLst>
      <p:ext uri="{BB962C8B-B14F-4D97-AF65-F5344CB8AC3E}">
        <p14:creationId xmlns:p14="http://schemas.microsoft.com/office/powerpoint/2010/main" val="1487861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CA" sz="1100" b="0" i="0" u="none" strike="noStrike" cap="none" baseline="0" dirty="0">
              <a:solidFill>
                <a:srgbClr val="000000"/>
              </a:solidFill>
              <a:latin typeface="Arial"/>
              <a:ea typeface="Arial"/>
              <a:cs typeface="Arial"/>
              <a:sym typeface="Arial"/>
            </a:endParaRPr>
          </a:p>
          <a:p>
            <a:r>
              <a:rPr lang="en-CA" sz="1100" b="0" i="0" u="none" strike="noStrike" cap="none" baseline="0" dirty="0">
                <a:solidFill>
                  <a:srgbClr val="000000"/>
                </a:solidFill>
                <a:latin typeface="Arial"/>
                <a:ea typeface="Arial"/>
                <a:cs typeface="Arial"/>
                <a:sym typeface="Arial"/>
              </a:rPr>
              <a:t>What is a user’s typical experience with this process? Why should they care if you gamify it? </a:t>
            </a:r>
          </a:p>
          <a:p>
            <a:r>
              <a:rPr lang="en-CA" sz="1100" b="0" i="0" u="none" strike="noStrike" cap="none" baseline="0" dirty="0">
                <a:solidFill>
                  <a:srgbClr val="000000"/>
                </a:solidFill>
                <a:latin typeface="Arial"/>
                <a:ea typeface="Arial"/>
                <a:cs typeface="Arial"/>
                <a:sym typeface="Arial"/>
              </a:rPr>
              <a:t>• How are the proposed games or gamified procedures innovative and different from the status quo? </a:t>
            </a:r>
          </a:p>
          <a:p>
            <a:r>
              <a:rPr lang="en-CA" sz="1100" b="0" i="0" u="none" strike="noStrike" cap="none" baseline="0" dirty="0">
                <a:solidFill>
                  <a:srgbClr val="000000"/>
                </a:solidFill>
                <a:latin typeface="Arial"/>
                <a:ea typeface="Arial"/>
                <a:cs typeface="Arial"/>
                <a:sym typeface="Arial"/>
              </a:rPr>
              <a:t>• What is the value proposition?</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Direct interaction of</a:t>
            </a:r>
            <a:r>
              <a:rPr lang="en-US" baseline="0" dirty="0"/>
              <a:t> the public with data that </a:t>
            </a:r>
            <a:r>
              <a:rPr lang="en-US" baseline="0" dirty="0" err="1"/>
              <a:t>StatsCan</a:t>
            </a:r>
            <a:r>
              <a:rPr lang="en-US" baseline="0" dirty="0"/>
              <a:t> has produced.</a:t>
            </a:r>
          </a:p>
          <a:p>
            <a:pPr marL="171450" lvl="0" indent="-171450" algn="l" rtl="0">
              <a:spcBef>
                <a:spcPts val="0"/>
              </a:spcBef>
              <a:spcAft>
                <a:spcPts val="0"/>
              </a:spcAft>
              <a:buFontTx/>
              <a:buChar char="-"/>
            </a:pPr>
            <a:r>
              <a:rPr lang="en-US" baseline="0" dirty="0"/>
              <a:t>Increased positive public perception, brand relevance</a:t>
            </a:r>
          </a:p>
          <a:p>
            <a:pPr marL="171450" lvl="0" indent="-171450" algn="l" rtl="0">
              <a:spcBef>
                <a:spcPts val="0"/>
              </a:spcBef>
              <a:spcAft>
                <a:spcPts val="0"/>
              </a:spcAft>
              <a:buFontTx/>
              <a:buChar char="-"/>
            </a:pPr>
            <a:r>
              <a:rPr lang="en-US" baseline="0" dirty="0"/>
              <a:t>New way of disseminating statistical information and data</a:t>
            </a:r>
          </a:p>
          <a:p>
            <a:pPr marL="171450" lvl="0" indent="-171450" algn="l" rtl="0">
              <a:spcBef>
                <a:spcPts val="0"/>
              </a:spcBef>
              <a:spcAft>
                <a:spcPts val="0"/>
              </a:spcAft>
              <a:buFontTx/>
              <a:buChar char="-"/>
            </a:pPr>
            <a:r>
              <a:rPr lang="en-US" baseline="0" dirty="0"/>
              <a:t>Engaging a new cohort/segment/audience</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75767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Brief explanation of what done</a:t>
            </a:r>
          </a:p>
          <a:p>
            <a:pPr marL="0" lvl="0" indent="0" algn="l" rtl="0">
              <a:spcBef>
                <a:spcPts val="0"/>
              </a:spcBef>
              <a:spcAft>
                <a:spcPts val="0"/>
              </a:spcAft>
              <a:buNone/>
            </a:pPr>
            <a:r>
              <a:rPr lang="en-US" dirty="0"/>
              <a:t>Used</a:t>
            </a:r>
            <a:r>
              <a:rPr lang="en-US" baseline="0" dirty="0"/>
              <a:t> </a:t>
            </a:r>
            <a:r>
              <a:rPr lang="en-US" baseline="0" dirty="0" err="1"/>
              <a:t>github</a:t>
            </a:r>
            <a:r>
              <a:rPr lang="en-US" baseline="0" dirty="0"/>
              <a:t> </a:t>
            </a:r>
            <a:r>
              <a:rPr lang="en-US" baseline="0" dirty="0" err="1"/>
              <a:t>javascript</a:t>
            </a:r>
            <a:r>
              <a:rPr lang="en-US" baseline="0" dirty="0"/>
              <a:t> project to build our mockup</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Initially survey groups submit their own questions</a:t>
            </a:r>
          </a:p>
          <a:p>
            <a:pPr marL="0" lvl="0" indent="0" algn="l" rtl="0">
              <a:spcBef>
                <a:spcPts val="0"/>
              </a:spcBef>
              <a:spcAft>
                <a:spcPts val="0"/>
              </a:spcAft>
              <a:buNone/>
            </a:pPr>
            <a:r>
              <a:rPr lang="en-US" baseline="0" dirty="0"/>
              <a:t>End goal Algorithm or even AI to generate questions and get answers from the NDM tables – by bringing in the data, for example via the </a:t>
            </a:r>
            <a:r>
              <a:rPr lang="en-US" baseline="0" dirty="0" err="1"/>
              <a:t>StatCan</a:t>
            </a:r>
            <a:r>
              <a:rPr lang="en-US" baseline="0" dirty="0"/>
              <a:t> API, and automatically analyzing it to determine </a:t>
            </a:r>
            <a:r>
              <a:rPr lang="en-US" baseline="0" dirty="0" err="1"/>
              <a:t>eg</a:t>
            </a:r>
            <a:r>
              <a:rPr lang="en-US" baseline="0" dirty="0"/>
              <a:t> highest number of imports of a given commodity and use that to determine the answer, and can also find incorrect answers from the same data</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Can also use algorithm, machine learning to tailor questions based on user responses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Tailor questions based on user input of location, age, etc.</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Potential collaboration with other government agencies for Qs and data</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dirty="0"/>
              <a:t>Will</a:t>
            </a:r>
            <a:r>
              <a:rPr lang="en-US" baseline="0" dirty="0"/>
              <a:t> collect demographic information and potential to collect other information during gameplay (i.e. what categories people don’t know about)</a:t>
            </a:r>
          </a:p>
          <a:p>
            <a:pPr marL="0" lvl="0" indent="0" algn="l" rtl="0">
              <a:spcBef>
                <a:spcPts val="0"/>
              </a:spcBef>
              <a:spcAft>
                <a:spcPts val="0"/>
              </a:spcAft>
              <a:buNone/>
            </a:pPr>
            <a:r>
              <a:rPr lang="en-US" baseline="0" dirty="0"/>
              <a:t>-ex. No one knows about trade – build a bigger public presence with </a:t>
            </a:r>
            <a:r>
              <a:rPr lang="en-US" baseline="0" dirty="0" err="1"/>
              <a:t>infographs</a:t>
            </a:r>
            <a:r>
              <a:rPr lang="en-US" baseline="0" dirty="0"/>
              <a:t> and media outreach when learning this.</a:t>
            </a:r>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588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latin typeface="Arial"/>
              <a:cs typeface="Arial"/>
              <a:sym typeface="Arial"/>
            </a:endParaRPr>
          </a:p>
        </p:txBody>
      </p:sp>
    </p:spTree>
    <p:extLst>
      <p:ext uri="{BB962C8B-B14F-4D97-AF65-F5344CB8AC3E}">
        <p14:creationId xmlns:p14="http://schemas.microsoft.com/office/powerpoint/2010/main" val="2126432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07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1293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2297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10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6562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02289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843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Introductions</a:t>
            </a:r>
            <a:endParaRPr dirty="0"/>
          </a:p>
        </p:txBody>
      </p:sp>
    </p:spTree>
    <p:extLst>
      <p:ext uri="{BB962C8B-B14F-4D97-AF65-F5344CB8AC3E}">
        <p14:creationId xmlns:p14="http://schemas.microsoft.com/office/powerpoint/2010/main" val="1383585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1400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 game crashes</a:t>
            </a:r>
            <a:endParaRPr dirty="0"/>
          </a:p>
        </p:txBody>
      </p:sp>
    </p:spTree>
    <p:extLst>
      <p:ext uri="{BB962C8B-B14F-4D97-AF65-F5344CB8AC3E}">
        <p14:creationId xmlns:p14="http://schemas.microsoft.com/office/powerpoint/2010/main" val="1487483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988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67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-if collecting</a:t>
            </a:r>
            <a:r>
              <a:rPr lang="en-CA" baseline="0" dirty="0"/>
              <a:t> data then the response database that collects user response data needs to be adequately secure to </a:t>
            </a:r>
            <a:r>
              <a:rPr lang="en-CA" baseline="0" dirty="0" err="1"/>
              <a:t>statcan</a:t>
            </a:r>
            <a:r>
              <a:rPr lang="en-CA" baseline="0" dirty="0"/>
              <a:t> standards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72391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different approach</a:t>
            </a:r>
            <a:endParaRPr dirty="0"/>
          </a:p>
        </p:txBody>
      </p:sp>
    </p:spTree>
    <p:extLst>
      <p:ext uri="{BB962C8B-B14F-4D97-AF65-F5344CB8AC3E}">
        <p14:creationId xmlns:p14="http://schemas.microsoft.com/office/powerpoint/2010/main" val="408154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a:t>
            </a:r>
            <a:r>
              <a:rPr lang="en-US"/>
              <a:t>different approach</a:t>
            </a:r>
            <a:endParaRPr/>
          </a:p>
        </p:txBody>
      </p:sp>
    </p:spTree>
    <p:extLst>
      <p:ext uri="{BB962C8B-B14F-4D97-AF65-F5344CB8AC3E}">
        <p14:creationId xmlns:p14="http://schemas.microsoft.com/office/powerpoint/2010/main" val="6256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a:t>
            </a:r>
            <a:r>
              <a:rPr lang="en-US"/>
              <a:t>different approach</a:t>
            </a:r>
            <a:endParaRPr/>
          </a:p>
        </p:txBody>
      </p:sp>
    </p:spTree>
    <p:extLst>
      <p:ext uri="{BB962C8B-B14F-4D97-AF65-F5344CB8AC3E}">
        <p14:creationId xmlns:p14="http://schemas.microsoft.com/office/powerpoint/2010/main" val="3907473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different approach</a:t>
            </a:r>
            <a:endParaRPr dirty="0"/>
          </a:p>
        </p:txBody>
      </p:sp>
    </p:spTree>
    <p:extLst>
      <p:ext uri="{BB962C8B-B14F-4D97-AF65-F5344CB8AC3E}">
        <p14:creationId xmlns:p14="http://schemas.microsoft.com/office/powerpoint/2010/main" val="4161161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different approach</a:t>
            </a:r>
            <a:endParaRPr dirty="0"/>
          </a:p>
        </p:txBody>
      </p:sp>
    </p:spTree>
    <p:extLst>
      <p:ext uri="{BB962C8B-B14F-4D97-AF65-F5344CB8AC3E}">
        <p14:creationId xmlns:p14="http://schemas.microsoft.com/office/powerpoint/2010/main" val="1070944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Problem we are trying</a:t>
            </a:r>
            <a:r>
              <a:rPr lang="en-US" baseline="0" dirty="0"/>
              <a:t> to solve</a:t>
            </a:r>
          </a:p>
          <a:p>
            <a:endParaRPr lang="en-CA" sz="1100" b="0" i="0" u="none" strike="noStrike" cap="none" baseline="0" dirty="0">
              <a:solidFill>
                <a:srgbClr val="000000"/>
              </a:solidFill>
              <a:latin typeface="Arial"/>
              <a:ea typeface="Arial"/>
              <a:cs typeface="Arial"/>
              <a:sym typeface="Arial"/>
            </a:endParaRPr>
          </a:p>
          <a:p>
            <a:r>
              <a:rPr lang="en-CA" sz="1100" b="0" i="0" u="none" strike="noStrike" cap="none" baseline="0" dirty="0">
                <a:solidFill>
                  <a:srgbClr val="000000"/>
                </a:solidFill>
                <a:latin typeface="Arial"/>
                <a:ea typeface="Arial"/>
                <a:cs typeface="Arial"/>
                <a:sym typeface="Arial"/>
              </a:rPr>
              <a:t>How does your game or gamified procedure benefit and engage with Canadians? </a:t>
            </a:r>
          </a:p>
          <a:p>
            <a:pPr marL="0" lvl="0" indent="0" algn="l" rtl="0">
              <a:spcBef>
                <a:spcPts val="0"/>
              </a:spcBef>
              <a:spcAft>
                <a:spcPts val="0"/>
              </a:spcAft>
              <a:buNone/>
            </a:pPr>
            <a:endParaRPr lang="en-US" sz="1100" b="0" i="0" u="none" strike="noStrike" cap="none" baseline="0" dirty="0">
              <a:solidFill>
                <a:srgbClr val="000000"/>
              </a:solidFill>
              <a:latin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latin typeface="Arial"/>
                <a:cs typeface="Arial"/>
                <a:sym typeface="Arial"/>
              </a:rPr>
              <a:t>General public doesn’t know what we do/have. Limited visibility</a:t>
            </a:r>
          </a:p>
          <a:p>
            <a:pPr marL="171450" lvl="0" indent="-171450" algn="l" rtl="0">
              <a:spcBef>
                <a:spcPts val="0"/>
              </a:spcBef>
              <a:spcAft>
                <a:spcPts val="0"/>
              </a:spcAft>
              <a:buFontTx/>
              <a:buChar char="-"/>
            </a:pPr>
            <a:r>
              <a:rPr lang="en-US" sz="1100" b="0" i="0" u="none" strike="noStrike" cap="none" baseline="0" dirty="0">
                <a:solidFill>
                  <a:srgbClr val="000000"/>
                </a:solidFill>
                <a:latin typeface="Arial"/>
                <a:cs typeface="Arial"/>
                <a:sym typeface="Arial"/>
              </a:rPr>
              <a:t>If they don’t know why it is important then they are less likely to respond (decreased response rates across the department)</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59875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different approach</a:t>
            </a:r>
            <a:endParaRPr dirty="0"/>
          </a:p>
        </p:txBody>
      </p:sp>
    </p:spTree>
    <p:extLst>
      <p:ext uri="{BB962C8B-B14F-4D97-AF65-F5344CB8AC3E}">
        <p14:creationId xmlns:p14="http://schemas.microsoft.com/office/powerpoint/2010/main" val="2062850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9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934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990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22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113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60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427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587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6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a:t>
            </a:r>
            <a:r>
              <a:rPr lang="en-US" baseline="0" dirty="0"/>
              <a:t>f something </a:t>
            </a:r>
            <a:r>
              <a:rPr lang="en-US" baseline="0" dirty="0" err="1"/>
              <a:t>StatsCan</a:t>
            </a:r>
            <a:r>
              <a:rPr lang="en-US" baseline="0" dirty="0"/>
              <a:t> produces of tables/databases/whatever</a:t>
            </a:r>
          </a:p>
          <a:p>
            <a:pPr marL="0" lvl="0" indent="0" algn="l" rtl="0">
              <a:spcBef>
                <a:spcPts val="0"/>
              </a:spcBef>
              <a:spcAft>
                <a:spcPts val="0"/>
              </a:spcAft>
              <a:buNone/>
            </a:pPr>
            <a:r>
              <a:rPr lang="en-US" baseline="0" dirty="0"/>
              <a:t>Businesses </a:t>
            </a:r>
            <a:r>
              <a:rPr lang="en-US" baseline="0" dirty="0" err="1"/>
              <a:t>etc</a:t>
            </a:r>
            <a:r>
              <a:rPr lang="en-US" baseline="0" dirty="0"/>
              <a:t> not necessarily general </a:t>
            </a:r>
            <a:r>
              <a:rPr lang="en-US" baseline="0" dirty="0" err="1"/>
              <a:t>publicéaverage</a:t>
            </a:r>
            <a:r>
              <a:rPr lang="en-US" baseline="0" dirty="0"/>
              <a:t> </a:t>
            </a:r>
            <a:r>
              <a:rPr lang="en-US" baseline="0" dirty="0" err="1"/>
              <a:t>canadians</a:t>
            </a:r>
            <a:endParaRPr dirty="0"/>
          </a:p>
        </p:txBody>
      </p:sp>
    </p:spTree>
    <p:extLst>
      <p:ext uri="{BB962C8B-B14F-4D97-AF65-F5344CB8AC3E}">
        <p14:creationId xmlns:p14="http://schemas.microsoft.com/office/powerpoint/2010/main" val="326726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389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762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a different approach</a:t>
            </a:r>
            <a:endParaRPr dirty="0"/>
          </a:p>
        </p:txBody>
      </p:sp>
    </p:spTree>
    <p:extLst>
      <p:ext uri="{BB962C8B-B14F-4D97-AF65-F5344CB8AC3E}">
        <p14:creationId xmlns:p14="http://schemas.microsoft.com/office/powerpoint/2010/main" val="40024485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collecting</a:t>
            </a:r>
            <a:r>
              <a:rPr lang="en-US" baseline="0" dirty="0"/>
              <a:t> data then the response database that collects user response data needs to be adequately secure to </a:t>
            </a:r>
            <a:r>
              <a:rPr lang="en-US" baseline="0" dirty="0" err="1"/>
              <a:t>statcan</a:t>
            </a:r>
            <a:r>
              <a:rPr lang="en-US" baseline="0" dirty="0"/>
              <a:t> standards</a:t>
            </a:r>
            <a:endParaRPr dirty="0"/>
          </a:p>
        </p:txBody>
      </p:sp>
    </p:spTree>
    <p:extLst>
      <p:ext uri="{BB962C8B-B14F-4D97-AF65-F5344CB8AC3E}">
        <p14:creationId xmlns:p14="http://schemas.microsoft.com/office/powerpoint/2010/main" val="2047502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collecting</a:t>
            </a:r>
            <a:r>
              <a:rPr lang="en-US" baseline="0" dirty="0"/>
              <a:t> data then the response database that collects user response data needs to be adequately secure to </a:t>
            </a:r>
            <a:r>
              <a:rPr lang="en-US" baseline="0" dirty="0" err="1"/>
              <a:t>statcan</a:t>
            </a:r>
            <a:r>
              <a:rPr lang="en-US" baseline="0" dirty="0"/>
              <a:t> standards</a:t>
            </a:r>
            <a:endParaRPr dirty="0"/>
          </a:p>
        </p:txBody>
      </p:sp>
    </p:spTree>
    <p:extLst>
      <p:ext uri="{BB962C8B-B14F-4D97-AF65-F5344CB8AC3E}">
        <p14:creationId xmlns:p14="http://schemas.microsoft.com/office/powerpoint/2010/main" val="108257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0205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1253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691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174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Problem we are trying</a:t>
            </a:r>
            <a:r>
              <a:rPr lang="en-US" baseline="0" dirty="0"/>
              <a:t> to solve</a:t>
            </a:r>
          </a:p>
          <a:p>
            <a:endParaRPr lang="en-CA" sz="1100" b="0" i="0" u="none" strike="noStrike" cap="none" baseline="0" dirty="0">
              <a:solidFill>
                <a:srgbClr val="000000"/>
              </a:solidFill>
              <a:latin typeface="Arial"/>
              <a:ea typeface="Arial"/>
              <a:cs typeface="Arial"/>
              <a:sym typeface="Arial"/>
            </a:endParaRPr>
          </a:p>
          <a:p>
            <a:r>
              <a:rPr lang="en-CA" sz="1100" b="0" i="0" u="none" strike="noStrike" cap="none" baseline="0" dirty="0">
                <a:solidFill>
                  <a:srgbClr val="000000"/>
                </a:solidFill>
                <a:latin typeface="Arial"/>
                <a:ea typeface="Arial"/>
                <a:cs typeface="Arial"/>
                <a:sym typeface="Arial"/>
              </a:rPr>
              <a:t>How does your game or gamified procedure benefit and engage with Canadians?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9670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Use </a:t>
            </a:r>
            <a:r>
              <a:rPr lang="en-US" dirty="0" err="1"/>
              <a:t>StatCan</a:t>
            </a:r>
            <a:r>
              <a:rPr lang="en-US" dirty="0"/>
              <a:t> data for family fun and educating children</a:t>
            </a:r>
            <a:r>
              <a:rPr lang="en-US" baseline="0" dirty="0"/>
              <a:t> </a:t>
            </a:r>
            <a:endParaRPr dirty="0"/>
          </a:p>
        </p:txBody>
      </p:sp>
    </p:spTree>
    <p:extLst>
      <p:ext uri="{BB962C8B-B14F-4D97-AF65-F5344CB8AC3E}">
        <p14:creationId xmlns:p14="http://schemas.microsoft.com/office/powerpoint/2010/main" val="3853883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Use </a:t>
            </a:r>
            <a:r>
              <a:rPr lang="en-US" dirty="0" err="1"/>
              <a:t>Statcan</a:t>
            </a:r>
            <a:r>
              <a:rPr lang="en-US" dirty="0"/>
              <a:t> Data </a:t>
            </a:r>
            <a:r>
              <a:rPr lang="en-US" baseline="0" dirty="0"/>
              <a:t>as teaching tool to help youth understand the important of a national statistics agency and the data produced.</a:t>
            </a:r>
            <a:endParaRPr dirty="0"/>
          </a:p>
        </p:txBody>
      </p:sp>
    </p:spTree>
    <p:extLst>
      <p:ext uri="{BB962C8B-B14F-4D97-AF65-F5344CB8AC3E}">
        <p14:creationId xmlns:p14="http://schemas.microsoft.com/office/powerpoint/2010/main" val="10530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Use</a:t>
            </a:r>
            <a:r>
              <a:rPr lang="en-US" baseline="0" dirty="0"/>
              <a:t> </a:t>
            </a:r>
            <a:r>
              <a:rPr lang="en-US" baseline="0" dirty="0" err="1"/>
              <a:t>StatCan</a:t>
            </a:r>
            <a:r>
              <a:rPr lang="en-US" baseline="0" dirty="0"/>
              <a:t> data as a learning tool </a:t>
            </a:r>
            <a:r>
              <a:rPr lang="en-US" dirty="0"/>
              <a:t>on airline in order to familiarize self with Canadian statistics.</a:t>
            </a:r>
            <a:endParaRPr dirty="0"/>
          </a:p>
        </p:txBody>
      </p:sp>
    </p:spTree>
    <p:extLst>
      <p:ext uri="{BB962C8B-B14F-4D97-AF65-F5344CB8AC3E}">
        <p14:creationId xmlns:p14="http://schemas.microsoft.com/office/powerpoint/2010/main" val="311780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mall" type="blank" preserve="1">
  <p:cSld name="Blank small_outline">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TextBox 18"/>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20" name="TextBox 19"/>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21" name="TextBox 20"/>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2" name="TextBox 21"/>
          <p:cNvSpPr txBox="1"/>
          <p:nvPr userDrawn="1"/>
        </p:nvSpPr>
        <p:spPr>
          <a:xfrm>
            <a:off x="6312633" y="4592797"/>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3" name="Straight Connector 22"/>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903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mall" type="blank" preserve="1">
  <p:cSld name="1_Blank small">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Straight Connector 28"/>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1535215" y="4531242"/>
            <a:ext cx="1078029" cy="338554"/>
          </a:xfrm>
          <a:prstGeom prst="rect">
            <a:avLst/>
          </a:prstGeom>
          <a:noFill/>
        </p:spPr>
        <p:txBody>
          <a:bodyPr wrap="square" rtlCol="0">
            <a:spAutoFit/>
          </a:bodyPr>
          <a:lstStyle/>
          <a:p>
            <a:r>
              <a:rPr lang="en-US" sz="1600" dirty="0">
                <a:solidFill>
                  <a:srgbClr val="FF980D"/>
                </a:solidFill>
              </a:rPr>
              <a:t>Problem</a:t>
            </a:r>
            <a:endParaRPr lang="en-CA" sz="1600" dirty="0">
              <a:solidFill>
                <a:srgbClr val="FF980D"/>
              </a:solidFill>
            </a:endParaRPr>
          </a:p>
        </p:txBody>
      </p:sp>
      <p:sp>
        <p:nvSpPr>
          <p:cNvPr id="31" name="TextBox 30"/>
          <p:cNvSpPr txBox="1"/>
          <p:nvPr userDrawn="1"/>
        </p:nvSpPr>
        <p:spPr>
          <a:xfrm>
            <a:off x="3027909" y="4581090"/>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32" name="TextBox 31"/>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33" name="TextBox 32"/>
          <p:cNvSpPr txBox="1"/>
          <p:nvPr userDrawn="1"/>
        </p:nvSpPr>
        <p:spPr>
          <a:xfrm>
            <a:off x="6312633" y="4581090"/>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spTree>
    <p:extLst>
      <p:ext uri="{BB962C8B-B14F-4D97-AF65-F5344CB8AC3E}">
        <p14:creationId xmlns:p14="http://schemas.microsoft.com/office/powerpoint/2010/main" val="1299040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mall" type="blank" preserve="1">
  <p:cSld name="1_Blank small">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TextBox 2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25" name="TextBox 24"/>
          <p:cNvSpPr txBox="1"/>
          <p:nvPr userDrawn="1"/>
        </p:nvSpPr>
        <p:spPr>
          <a:xfrm>
            <a:off x="3027909" y="4577408"/>
            <a:ext cx="1078029" cy="338554"/>
          </a:xfrm>
          <a:prstGeom prst="rect">
            <a:avLst/>
          </a:prstGeom>
          <a:noFill/>
        </p:spPr>
        <p:txBody>
          <a:bodyPr wrap="square" rtlCol="0">
            <a:spAutoFit/>
          </a:bodyPr>
          <a:lstStyle/>
          <a:p>
            <a:r>
              <a:rPr lang="en-US" sz="1600" dirty="0">
                <a:solidFill>
                  <a:srgbClr val="FF9710"/>
                </a:solidFill>
              </a:rPr>
              <a:t>Solution</a:t>
            </a:r>
            <a:endParaRPr lang="en-CA" sz="1600" dirty="0">
              <a:solidFill>
                <a:srgbClr val="FF9710"/>
              </a:solidFill>
            </a:endParaRPr>
          </a:p>
        </p:txBody>
      </p:sp>
      <p:sp>
        <p:nvSpPr>
          <p:cNvPr id="26" name="TextBox 25"/>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7" name="TextBox 26"/>
          <p:cNvSpPr txBox="1"/>
          <p:nvPr userDrawn="1"/>
        </p:nvSpPr>
        <p:spPr>
          <a:xfrm>
            <a:off x="6312633" y="4581091"/>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8" name="Straight Connector 27"/>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93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mall" type="blank" preserve="1">
  <p:cSld name="1_Blank small">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TextBox 2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25" name="TextBox 24"/>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26" name="TextBox 25"/>
          <p:cNvSpPr txBox="1"/>
          <p:nvPr userDrawn="1"/>
        </p:nvSpPr>
        <p:spPr>
          <a:xfrm>
            <a:off x="4331990" y="4577408"/>
            <a:ext cx="1584027" cy="338554"/>
          </a:xfrm>
          <a:prstGeom prst="rect">
            <a:avLst/>
          </a:prstGeom>
          <a:noFill/>
        </p:spPr>
        <p:txBody>
          <a:bodyPr wrap="square" rtlCol="0">
            <a:spAutoFit/>
          </a:bodyPr>
          <a:lstStyle/>
          <a:p>
            <a:r>
              <a:rPr lang="en-US" sz="1600" dirty="0">
                <a:solidFill>
                  <a:srgbClr val="FF9710"/>
                </a:solidFill>
              </a:rPr>
              <a:t>Implementation</a:t>
            </a:r>
            <a:endParaRPr lang="en-CA" sz="1600" dirty="0">
              <a:solidFill>
                <a:srgbClr val="FF9710"/>
              </a:solidFill>
            </a:endParaRPr>
          </a:p>
        </p:txBody>
      </p:sp>
      <p:sp>
        <p:nvSpPr>
          <p:cNvPr id="27" name="TextBox 26"/>
          <p:cNvSpPr txBox="1"/>
          <p:nvPr userDrawn="1"/>
        </p:nvSpPr>
        <p:spPr>
          <a:xfrm>
            <a:off x="6290056" y="4576440"/>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8" name="Straight Connector 27"/>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340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mall" type="blank" preserve="1">
  <p:cSld name="1_Blank small">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TextBox 19"/>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21" name="TextBox 20"/>
          <p:cNvSpPr txBox="1"/>
          <p:nvPr userDrawn="1"/>
        </p:nvSpPr>
        <p:spPr>
          <a:xfrm>
            <a:off x="3019195" y="4571690"/>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22" name="TextBox 21"/>
          <p:cNvSpPr txBox="1"/>
          <p:nvPr userDrawn="1"/>
        </p:nvSpPr>
        <p:spPr>
          <a:xfrm>
            <a:off x="4498819" y="4571689"/>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3" name="TextBox 22"/>
          <p:cNvSpPr txBox="1"/>
          <p:nvPr userDrawn="1"/>
        </p:nvSpPr>
        <p:spPr>
          <a:xfrm>
            <a:off x="6312633" y="4571689"/>
            <a:ext cx="1412219" cy="338554"/>
          </a:xfrm>
          <a:prstGeom prst="rect">
            <a:avLst/>
          </a:prstGeom>
          <a:noFill/>
        </p:spPr>
        <p:txBody>
          <a:bodyPr wrap="square" rtlCol="0">
            <a:spAutoFit/>
          </a:bodyPr>
          <a:lstStyle/>
          <a:p>
            <a:r>
              <a:rPr lang="en-US" sz="1600" dirty="0">
                <a:solidFill>
                  <a:srgbClr val="FF9710"/>
                </a:solidFill>
              </a:rPr>
              <a:t>Benefits</a:t>
            </a:r>
            <a:endParaRPr lang="en-CA" sz="1600" dirty="0">
              <a:solidFill>
                <a:srgbClr val="FF9710"/>
              </a:solidFill>
            </a:endParaRPr>
          </a:p>
        </p:txBody>
      </p:sp>
      <p:cxnSp>
        <p:nvCxnSpPr>
          <p:cNvPr id="29" name="Straight Connector 28"/>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933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1_Quote">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946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userDrawn="1">
  <p:cSld name="base_footer">
    <p:spTree>
      <p:nvGrpSpPr>
        <p:cNvPr id="1" name="Shape 34"/>
        <p:cNvGrpSpPr/>
        <p:nvPr/>
      </p:nvGrpSpPr>
      <p:grpSpPr>
        <a:xfrm>
          <a:off x="0" y="0"/>
          <a:ext cx="0" cy="0"/>
          <a:chOff x="0" y="0"/>
          <a:chExt cx="0" cy="0"/>
        </a:xfrm>
      </p:grpSpPr>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TextBox 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18" name="TextBox 17"/>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19" name="TextBox 18"/>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0" name="TextBox 19"/>
          <p:cNvSpPr txBox="1"/>
          <p:nvPr userDrawn="1"/>
        </p:nvSpPr>
        <p:spPr>
          <a:xfrm>
            <a:off x="6312633" y="4592797"/>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2" name="Straight Connector 21"/>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3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userDrawn="1">
  <p:cSld name="footer_problem">
    <p:spTree>
      <p:nvGrpSpPr>
        <p:cNvPr id="1" name="Shape 34"/>
        <p:cNvGrpSpPr/>
        <p:nvPr/>
      </p:nvGrpSpPr>
      <p:grpSpPr>
        <a:xfrm>
          <a:off x="0" y="0"/>
          <a:ext cx="0" cy="0"/>
          <a:chOff x="0" y="0"/>
          <a:chExt cx="0" cy="0"/>
        </a:xfrm>
      </p:grpSpPr>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 name="Straight Connector 2"/>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535215" y="4531242"/>
            <a:ext cx="1078029" cy="338554"/>
          </a:xfrm>
          <a:prstGeom prst="rect">
            <a:avLst/>
          </a:prstGeom>
          <a:noFill/>
        </p:spPr>
        <p:txBody>
          <a:bodyPr wrap="square" rtlCol="0">
            <a:spAutoFit/>
          </a:bodyPr>
          <a:lstStyle/>
          <a:p>
            <a:r>
              <a:rPr lang="en-US" sz="1600" dirty="0">
                <a:solidFill>
                  <a:srgbClr val="FF980D"/>
                </a:solidFill>
              </a:rPr>
              <a:t>Problem</a:t>
            </a:r>
            <a:endParaRPr lang="en-CA" sz="1600" dirty="0">
              <a:solidFill>
                <a:srgbClr val="FF980D"/>
              </a:solidFill>
            </a:endParaRPr>
          </a:p>
        </p:txBody>
      </p:sp>
      <p:sp>
        <p:nvSpPr>
          <p:cNvPr id="18" name="TextBox 17"/>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19" name="TextBox 18"/>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0" name="TextBox 19"/>
          <p:cNvSpPr txBox="1"/>
          <p:nvPr userDrawn="1"/>
        </p:nvSpPr>
        <p:spPr>
          <a:xfrm>
            <a:off x="6312633" y="4571691"/>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spTree>
    <p:extLst>
      <p:ext uri="{BB962C8B-B14F-4D97-AF65-F5344CB8AC3E}">
        <p14:creationId xmlns:p14="http://schemas.microsoft.com/office/powerpoint/2010/main" val="71794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reserve="1" userDrawn="1">
  <p:cSld name="footer_solution">
    <p:spTree>
      <p:nvGrpSpPr>
        <p:cNvPr id="1" name="Shape 34"/>
        <p:cNvGrpSpPr/>
        <p:nvPr/>
      </p:nvGrpSpPr>
      <p:grpSpPr>
        <a:xfrm>
          <a:off x="0" y="0"/>
          <a:ext cx="0" cy="0"/>
          <a:chOff x="0" y="0"/>
          <a:chExt cx="0" cy="0"/>
        </a:xfrm>
      </p:grpSpPr>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TextBox 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18" name="TextBox 17"/>
          <p:cNvSpPr txBox="1"/>
          <p:nvPr userDrawn="1"/>
        </p:nvSpPr>
        <p:spPr>
          <a:xfrm>
            <a:off x="3027909" y="4565702"/>
            <a:ext cx="1078029" cy="338554"/>
          </a:xfrm>
          <a:prstGeom prst="rect">
            <a:avLst/>
          </a:prstGeom>
          <a:noFill/>
        </p:spPr>
        <p:txBody>
          <a:bodyPr wrap="square" rtlCol="0">
            <a:spAutoFit/>
          </a:bodyPr>
          <a:lstStyle/>
          <a:p>
            <a:r>
              <a:rPr lang="en-US" sz="1600" dirty="0">
                <a:solidFill>
                  <a:srgbClr val="FF9710"/>
                </a:solidFill>
              </a:rPr>
              <a:t>Solution</a:t>
            </a:r>
            <a:endParaRPr lang="en-CA" sz="1600" dirty="0">
              <a:solidFill>
                <a:srgbClr val="FF9710"/>
              </a:solidFill>
            </a:endParaRPr>
          </a:p>
        </p:txBody>
      </p:sp>
      <p:sp>
        <p:nvSpPr>
          <p:cNvPr id="19" name="TextBox 18"/>
          <p:cNvSpPr txBox="1"/>
          <p:nvPr userDrawn="1"/>
        </p:nvSpPr>
        <p:spPr>
          <a:xfrm>
            <a:off x="4503176" y="4571689"/>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0" name="TextBox 19"/>
          <p:cNvSpPr txBox="1"/>
          <p:nvPr userDrawn="1"/>
        </p:nvSpPr>
        <p:spPr>
          <a:xfrm>
            <a:off x="6312633" y="4574888"/>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1" name="Straight Connector 20"/>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32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reserve="1" userDrawn="1">
  <p:cSld name="footer_implement">
    <p:spTree>
      <p:nvGrpSpPr>
        <p:cNvPr id="1" name="Shape 34"/>
        <p:cNvGrpSpPr/>
        <p:nvPr/>
      </p:nvGrpSpPr>
      <p:grpSpPr>
        <a:xfrm>
          <a:off x="0" y="0"/>
          <a:ext cx="0" cy="0"/>
          <a:chOff x="0" y="0"/>
          <a:chExt cx="0" cy="0"/>
        </a:xfrm>
      </p:grpSpPr>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TextBox 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18" name="TextBox 17"/>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19" name="TextBox 18"/>
          <p:cNvSpPr txBox="1"/>
          <p:nvPr userDrawn="1"/>
        </p:nvSpPr>
        <p:spPr>
          <a:xfrm>
            <a:off x="4324142" y="4571690"/>
            <a:ext cx="1584027" cy="338554"/>
          </a:xfrm>
          <a:prstGeom prst="rect">
            <a:avLst/>
          </a:prstGeom>
          <a:noFill/>
        </p:spPr>
        <p:txBody>
          <a:bodyPr wrap="square" rtlCol="0">
            <a:spAutoFit/>
          </a:bodyPr>
          <a:lstStyle/>
          <a:p>
            <a:r>
              <a:rPr lang="en-US" sz="1600" dirty="0">
                <a:solidFill>
                  <a:srgbClr val="FF9710"/>
                </a:solidFill>
              </a:rPr>
              <a:t>Implementation</a:t>
            </a:r>
            <a:endParaRPr lang="en-CA" sz="1600" dirty="0">
              <a:solidFill>
                <a:srgbClr val="FF9710"/>
              </a:solidFill>
            </a:endParaRPr>
          </a:p>
        </p:txBody>
      </p:sp>
      <p:sp>
        <p:nvSpPr>
          <p:cNvPr id="20" name="TextBox 19"/>
          <p:cNvSpPr txBox="1"/>
          <p:nvPr userDrawn="1"/>
        </p:nvSpPr>
        <p:spPr>
          <a:xfrm>
            <a:off x="6321383" y="4571690"/>
            <a:ext cx="1412219" cy="307777"/>
          </a:xfrm>
          <a:prstGeom prst="rect">
            <a:avLst/>
          </a:prstGeom>
          <a:noFill/>
        </p:spPr>
        <p:txBody>
          <a:bodyPr wrap="square" rtlCol="0">
            <a:spAutoFit/>
          </a:bodyPr>
          <a:lstStyle/>
          <a:p>
            <a:r>
              <a:rPr lang="en-US" dirty="0">
                <a:solidFill>
                  <a:srgbClr val="357EB9"/>
                </a:solidFill>
              </a:rPr>
              <a:t>Benefits</a:t>
            </a:r>
            <a:endParaRPr lang="en-CA" dirty="0">
              <a:solidFill>
                <a:srgbClr val="357EB9"/>
              </a:solidFill>
            </a:endParaRPr>
          </a:p>
        </p:txBody>
      </p:sp>
      <p:cxnSp>
        <p:nvCxnSpPr>
          <p:cNvPr id="21" name="Straight Connector 20"/>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7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reserve="1" userDrawn="1">
  <p:cSld name="footer_benefits">
    <p:spTree>
      <p:nvGrpSpPr>
        <p:cNvPr id="1" name="Shape 34"/>
        <p:cNvGrpSpPr/>
        <p:nvPr/>
      </p:nvGrpSpPr>
      <p:grpSpPr>
        <a:xfrm>
          <a:off x="0" y="0"/>
          <a:ext cx="0" cy="0"/>
          <a:chOff x="0" y="0"/>
          <a:chExt cx="0" cy="0"/>
        </a:xfrm>
      </p:grpSpPr>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TextBox 3"/>
          <p:cNvSpPr txBox="1"/>
          <p:nvPr userDrawn="1"/>
        </p:nvSpPr>
        <p:spPr>
          <a:xfrm>
            <a:off x="1535215" y="4571690"/>
            <a:ext cx="1078029" cy="307777"/>
          </a:xfrm>
          <a:prstGeom prst="rect">
            <a:avLst/>
          </a:prstGeom>
          <a:noFill/>
        </p:spPr>
        <p:txBody>
          <a:bodyPr wrap="square" rtlCol="0">
            <a:spAutoFit/>
          </a:bodyPr>
          <a:lstStyle/>
          <a:p>
            <a:r>
              <a:rPr lang="en-US" dirty="0">
                <a:solidFill>
                  <a:srgbClr val="357EB9"/>
                </a:solidFill>
              </a:rPr>
              <a:t>Problem</a:t>
            </a:r>
            <a:endParaRPr lang="en-CA" dirty="0">
              <a:solidFill>
                <a:srgbClr val="357EB9"/>
              </a:solidFill>
            </a:endParaRPr>
          </a:p>
        </p:txBody>
      </p:sp>
      <p:sp>
        <p:nvSpPr>
          <p:cNvPr id="18" name="TextBox 17"/>
          <p:cNvSpPr txBox="1"/>
          <p:nvPr userDrawn="1"/>
        </p:nvSpPr>
        <p:spPr>
          <a:xfrm>
            <a:off x="3027909" y="4571691"/>
            <a:ext cx="1078029" cy="307777"/>
          </a:xfrm>
          <a:prstGeom prst="rect">
            <a:avLst/>
          </a:prstGeom>
          <a:noFill/>
        </p:spPr>
        <p:txBody>
          <a:bodyPr wrap="square" rtlCol="0">
            <a:spAutoFit/>
          </a:bodyPr>
          <a:lstStyle/>
          <a:p>
            <a:r>
              <a:rPr lang="en-US" dirty="0">
                <a:solidFill>
                  <a:srgbClr val="357EB9"/>
                </a:solidFill>
              </a:rPr>
              <a:t>Solution</a:t>
            </a:r>
            <a:endParaRPr lang="en-CA" dirty="0">
              <a:solidFill>
                <a:srgbClr val="357EB9"/>
              </a:solidFill>
            </a:endParaRPr>
          </a:p>
        </p:txBody>
      </p:sp>
      <p:sp>
        <p:nvSpPr>
          <p:cNvPr id="19" name="TextBox 18"/>
          <p:cNvSpPr txBox="1"/>
          <p:nvPr userDrawn="1"/>
        </p:nvSpPr>
        <p:spPr>
          <a:xfrm>
            <a:off x="4503176" y="4581091"/>
            <a:ext cx="1412219" cy="307777"/>
          </a:xfrm>
          <a:prstGeom prst="rect">
            <a:avLst/>
          </a:prstGeom>
          <a:noFill/>
        </p:spPr>
        <p:txBody>
          <a:bodyPr wrap="square" rtlCol="0">
            <a:spAutoFit/>
          </a:bodyPr>
          <a:lstStyle/>
          <a:p>
            <a:r>
              <a:rPr lang="en-US" dirty="0">
                <a:solidFill>
                  <a:srgbClr val="357EB9"/>
                </a:solidFill>
              </a:rPr>
              <a:t>Implementation</a:t>
            </a:r>
            <a:endParaRPr lang="en-CA" dirty="0">
              <a:solidFill>
                <a:srgbClr val="357EB9"/>
              </a:solidFill>
            </a:endParaRPr>
          </a:p>
        </p:txBody>
      </p:sp>
      <p:sp>
        <p:nvSpPr>
          <p:cNvPr id="20" name="TextBox 19"/>
          <p:cNvSpPr txBox="1"/>
          <p:nvPr userDrawn="1"/>
        </p:nvSpPr>
        <p:spPr>
          <a:xfrm>
            <a:off x="6312633" y="4571690"/>
            <a:ext cx="1412219" cy="338554"/>
          </a:xfrm>
          <a:prstGeom prst="rect">
            <a:avLst/>
          </a:prstGeom>
          <a:noFill/>
        </p:spPr>
        <p:txBody>
          <a:bodyPr wrap="square" rtlCol="0">
            <a:spAutoFit/>
          </a:bodyPr>
          <a:lstStyle/>
          <a:p>
            <a:r>
              <a:rPr lang="en-US" sz="1600" dirty="0">
                <a:solidFill>
                  <a:srgbClr val="FF9710"/>
                </a:solidFill>
              </a:rPr>
              <a:t>Benefits</a:t>
            </a:r>
            <a:endParaRPr lang="en-CA" sz="1600" dirty="0">
              <a:solidFill>
                <a:srgbClr val="FF9710"/>
              </a:solidFill>
            </a:endParaRPr>
          </a:p>
        </p:txBody>
      </p:sp>
      <p:cxnSp>
        <p:nvCxnSpPr>
          <p:cNvPr id="21" name="Straight Connector 20"/>
          <p:cNvCxnSpPr/>
          <p:nvPr userDrawn="1"/>
        </p:nvCxnSpPr>
        <p:spPr>
          <a:xfrm flipV="1">
            <a:off x="1535215" y="4976261"/>
            <a:ext cx="5577854" cy="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2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4" r:id="rId3"/>
    <p:sldLayoutId id="2147483665" r:id="rId4"/>
    <p:sldLayoutId id="2147483666" r:id="rId5"/>
    <p:sldLayoutId id="2147483667" r:id="rId6"/>
    <p:sldLayoutId id="2147483668" r:id="rId7"/>
    <p:sldLayoutId id="2147483651" r:id="rId8"/>
    <p:sldLayoutId id="2147483653" r:id="rId9"/>
    <p:sldLayoutId id="2147483654" r:id="rId10"/>
    <p:sldLayoutId id="2147483656" r:id="rId11"/>
    <p:sldLayoutId id="2147483669" r:id="rId12"/>
    <p:sldLayoutId id="2147483670" r:id="rId13"/>
    <p:sldLayoutId id="2147483671" r:id="rId14"/>
    <p:sldLayoutId id="2147483672" r:id="rId15"/>
    <p:sldLayoutId id="2147483673" r:id="rId16"/>
    <p:sldLayoutId id="2147483657" r:id="rId17"/>
    <p:sldLayoutId id="2147483660" r:id="rId18"/>
    <p:sldLayoutId id="2147483674" r:id="rId1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p>
            <a:pPr lvl="0"/>
            <a:r>
              <a:rPr lang="en-US" dirty="0"/>
              <a:t>Know Canada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2055134" y="2653777"/>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7200" dirty="0"/>
            </a:br>
            <a:r>
              <a:rPr lang="en" sz="7200" dirty="0"/>
              <a:t>SOLUTION</a:t>
            </a:r>
            <a:endParaRPr sz="7200" dirty="0"/>
          </a:p>
        </p:txBody>
      </p:sp>
      <p:sp>
        <p:nvSpPr>
          <p:cNvPr id="240" name="Google Shape;240;p21"/>
          <p:cNvSpPr/>
          <p:nvPr/>
        </p:nvSpPr>
        <p:spPr>
          <a:xfrm>
            <a:off x="5066647" y="1112596"/>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882923"/>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945756"/>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507991"/>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2346044"/>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6"/>
          <p:cNvSpPr/>
          <p:nvPr/>
        </p:nvSpPr>
        <p:spPr>
          <a:xfrm>
            <a:off x="4787702"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no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871" y="889686"/>
            <a:ext cx="2534666" cy="3348682"/>
          </a:xfrm>
          <a:prstGeom prst="rect">
            <a:avLst/>
          </a:prstGeom>
        </p:spPr>
      </p:pic>
      <p:sp>
        <p:nvSpPr>
          <p:cNvPr id="4" name="TextBox 3"/>
          <p:cNvSpPr txBox="1"/>
          <p:nvPr/>
        </p:nvSpPr>
        <p:spPr>
          <a:xfrm>
            <a:off x="1700921" y="2025418"/>
            <a:ext cx="2804984" cy="1077218"/>
          </a:xfrm>
          <a:prstGeom prst="rect">
            <a:avLst/>
          </a:prstGeom>
          <a:noFill/>
        </p:spPr>
        <p:txBody>
          <a:bodyPr wrap="square" rtlCol="0">
            <a:spAutoFit/>
          </a:bodyPr>
          <a:lstStyle/>
          <a:p>
            <a:pPr algn="ctr"/>
            <a:r>
              <a:rPr lang="en-US" sz="3200" dirty="0">
                <a:solidFill>
                  <a:schemeClr val="bg1"/>
                </a:solidFill>
                <a:latin typeface="Hind"/>
              </a:rPr>
              <a:t>Know Canada Mockup</a:t>
            </a:r>
            <a:endParaRPr lang="en-CA" sz="3200" dirty="0">
              <a:solidFill>
                <a:schemeClr val="bg1"/>
              </a:solidFill>
              <a:latin typeface="Hind"/>
            </a:endParaRPr>
          </a:p>
        </p:txBody>
      </p:sp>
    </p:spTree>
    <p:extLst>
      <p:ext uri="{BB962C8B-B14F-4D97-AF65-F5344CB8AC3E}">
        <p14:creationId xmlns:p14="http://schemas.microsoft.com/office/powerpoint/2010/main" val="2185401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Troubleshooting</a:t>
            </a:r>
            <a:endParaRPr dirty="0"/>
          </a:p>
        </p:txBody>
      </p:sp>
      <p:sp>
        <p:nvSpPr>
          <p:cNvPr id="219" name="Google Shape;219;p18"/>
          <p:cNvSpPr txBox="1">
            <a:spLocks noGrp="1"/>
          </p:cNvSpPr>
          <p:nvPr>
            <p:ph type="subTitle" idx="1"/>
          </p:nvPr>
        </p:nvSpPr>
        <p:spPr>
          <a:xfrm>
            <a:off x="2647975" y="2916250"/>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Identified Risks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1853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9FF2C"/>
                </a:solidFill>
                <a:latin typeface="Hind"/>
                <a:ea typeface="Hind"/>
                <a:cs typeface="Hind"/>
                <a:sym typeface="Hind"/>
              </a:rPr>
              <a:t>Injection Attack</a:t>
            </a:r>
            <a:endParaRPr sz="2400" b="1" dirty="0">
              <a:solidFill>
                <a:srgbClr val="F9FF2C"/>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4266334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41" name="Google Shape;341;p31"/>
          <p:cNvGrpSpPr/>
          <p:nvPr/>
        </p:nvGrpSpPr>
        <p:grpSpPr>
          <a:xfrm rot="10800000" flipH="1">
            <a:off x="2345730" y="1389057"/>
            <a:ext cx="821730" cy="1112146"/>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Injection Attack</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171507"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FF33"/>
                </a:solidFill>
                <a:latin typeface="Hind"/>
                <a:ea typeface="Hind"/>
                <a:cs typeface="Hind"/>
                <a:sym typeface="Hind"/>
              </a:rPr>
              <a:t>Risk: </a:t>
            </a:r>
          </a:p>
          <a:p>
            <a:pPr marL="0" lvl="0" indent="0" rtl="0">
              <a:spcBef>
                <a:spcPts val="0"/>
              </a:spcBef>
              <a:spcAft>
                <a:spcPts val="0"/>
              </a:spcAft>
              <a:buNone/>
            </a:pPr>
            <a:r>
              <a:rPr lang="en" sz="2200" b="1" dirty="0">
                <a:solidFill>
                  <a:srgbClr val="66FF33"/>
                </a:solidFill>
                <a:latin typeface="Hind"/>
                <a:ea typeface="Hind"/>
                <a:cs typeface="Hind"/>
                <a:sym typeface="Hind"/>
              </a:rPr>
              <a:t>Low</a:t>
            </a:r>
            <a:endParaRPr sz="22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20944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38" name="Google Shape;338;p31"/>
          <p:cNvGrpSpPr/>
          <p:nvPr/>
        </p:nvGrpSpPr>
        <p:grpSpPr>
          <a:xfrm rot="10800000" flipH="1">
            <a:off x="2345760" y="3421953"/>
            <a:ext cx="821730" cy="1112040"/>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FF6600"/>
                </a:solidFill>
                <a:latin typeface="Hind"/>
                <a:ea typeface="Hind"/>
                <a:cs typeface="Hind"/>
                <a:sym typeface="Hind"/>
              </a:rPr>
              <a:t>Potential: </a:t>
            </a:r>
          </a:p>
          <a:p>
            <a:pPr marL="0" lvl="0" indent="0" rtl="0">
              <a:spcBef>
                <a:spcPts val="0"/>
              </a:spcBef>
              <a:spcAft>
                <a:spcPts val="0"/>
              </a:spcAft>
              <a:buNone/>
            </a:pPr>
            <a:r>
              <a:rPr lang="en" sz="2200" b="1" dirty="0">
                <a:solidFill>
                  <a:srgbClr val="FF6600"/>
                </a:solidFill>
                <a:latin typeface="Hind"/>
                <a:ea typeface="Hind"/>
                <a:cs typeface="Hind"/>
                <a:sym typeface="Hind"/>
              </a:rPr>
              <a:t>High</a:t>
            </a:r>
            <a:endParaRPr sz="2200" b="1" dirty="0">
              <a:solidFill>
                <a:srgbClr val="FF660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Injection Attack</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171507"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Low</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78406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38" name="Google Shape;338;p31"/>
          <p:cNvGrpSpPr/>
          <p:nvPr/>
        </p:nvGrpSpPr>
        <p:grpSpPr>
          <a:xfrm rot="10800000" flipH="1">
            <a:off x="2345760" y="3421953"/>
            <a:ext cx="821730" cy="1112040"/>
            <a:chOff x="1972825" y="1803752"/>
            <a:chExt cx="821730" cy="1228859"/>
          </a:xfrm>
          <a:solidFill>
            <a:srgbClr val="0070C0"/>
          </a:solidFill>
        </p:grpSpPr>
        <p:sp>
          <p:nvSpPr>
            <p:cNvPr id="339" name="Google Shape;339;p31"/>
            <p:cNvSpPr/>
            <p:nvPr/>
          </p:nvSpPr>
          <p:spPr>
            <a:xfrm rot="10800000">
              <a:off x="1972825" y="2414611"/>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Potential: </a:t>
            </a:r>
          </a:p>
          <a:p>
            <a:pPr marL="0" lvl="0" indent="0" rtl="0">
              <a:spcBef>
                <a:spcPts val="0"/>
              </a:spcBef>
              <a:spcAft>
                <a:spcPts val="0"/>
              </a:spcAft>
              <a:buNone/>
            </a:pPr>
            <a:r>
              <a:rPr lang="en" sz="2200" b="1" dirty="0">
                <a:solidFill>
                  <a:srgbClr val="0070C0"/>
                </a:solidFill>
                <a:latin typeface="Hind"/>
                <a:ea typeface="Hind"/>
                <a:cs typeface="Hind"/>
                <a:sym typeface="Hind"/>
              </a:rPr>
              <a:t>High</a:t>
            </a:r>
            <a:endParaRPr sz="2200" b="1" dirty="0">
              <a:solidFill>
                <a:srgbClr val="0070C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Injection Attack</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171507"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Low</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16" name="Google Shape;335;p31"/>
          <p:cNvGrpSpPr/>
          <p:nvPr/>
        </p:nvGrpSpPr>
        <p:grpSpPr>
          <a:xfrm rot="10800000" flipH="1">
            <a:off x="4690225" y="2193185"/>
            <a:ext cx="821730" cy="1111950"/>
            <a:chOff x="4171679" y="1802748"/>
            <a:chExt cx="821730" cy="1228760"/>
          </a:xfrm>
        </p:grpSpPr>
        <p:sp>
          <p:nvSpPr>
            <p:cNvPr id="17"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345;p31"/>
          <p:cNvSpPr txBox="1"/>
          <p:nvPr/>
        </p:nvSpPr>
        <p:spPr>
          <a:xfrm>
            <a:off x="5677990" y="2076375"/>
            <a:ext cx="1872000"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99FF"/>
                </a:solidFill>
                <a:latin typeface="Hind"/>
                <a:ea typeface="Hind"/>
                <a:cs typeface="Hind"/>
                <a:sym typeface="Hind"/>
              </a:rPr>
              <a:t>Sanitize User Inputs</a:t>
            </a:r>
            <a:endParaRPr sz="2200" b="1" dirty="0">
              <a:solidFill>
                <a:srgbClr val="6699FF"/>
              </a:solidFill>
              <a:latin typeface="Hind"/>
              <a:ea typeface="Hind"/>
              <a:cs typeface="Hind"/>
              <a:sym typeface="Hind"/>
            </a:endParaRPr>
          </a:p>
        </p:txBody>
      </p:sp>
    </p:spTree>
    <p:extLst>
      <p:ext uri="{BB962C8B-B14F-4D97-AF65-F5344CB8AC3E}">
        <p14:creationId xmlns:p14="http://schemas.microsoft.com/office/powerpoint/2010/main" val="324647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Public Perception</a:t>
            </a:r>
            <a:endParaRPr dirty="0"/>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9FF2C"/>
                </a:solidFill>
                <a:latin typeface="Hind"/>
                <a:ea typeface="Hind"/>
                <a:cs typeface="Hind"/>
                <a:sym typeface="Hind"/>
              </a:rPr>
              <a:t>Intrusive/ Messaging </a:t>
            </a:r>
            <a:endParaRPr sz="2400" b="1" dirty="0">
              <a:solidFill>
                <a:srgbClr val="F9FF2C"/>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554132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lvl="0"/>
            <a:r>
              <a:rPr lang="en" dirty="0"/>
              <a:t>Risk – Public Perception</a:t>
            </a:r>
            <a:endParaRPr dirty="0"/>
          </a:p>
        </p:txBody>
      </p:sp>
      <p:grpSp>
        <p:nvGrpSpPr>
          <p:cNvPr id="341" name="Google Shape;341;p31"/>
          <p:cNvGrpSpPr/>
          <p:nvPr/>
        </p:nvGrpSpPr>
        <p:grpSpPr>
          <a:xfrm rot="10800000" flipH="1">
            <a:off x="2345730" y="1389057"/>
            <a:ext cx="821730" cy="1112146"/>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lvl="0" algn="r"/>
            <a:r>
              <a:rPr lang="en-CA" sz="2400" b="1" dirty="0">
                <a:solidFill>
                  <a:srgbClr val="0070C0"/>
                </a:solidFill>
                <a:latin typeface="Hind"/>
                <a:ea typeface="Hind"/>
                <a:cs typeface="Hind"/>
                <a:sym typeface="Hind"/>
              </a:rPr>
              <a:t>Intrusive/ Messaging </a:t>
            </a:r>
          </a:p>
        </p:txBody>
      </p:sp>
      <p:sp>
        <p:nvSpPr>
          <p:cNvPr id="346" name="Google Shape;346;p31"/>
          <p:cNvSpPr txBox="1"/>
          <p:nvPr/>
        </p:nvSpPr>
        <p:spPr>
          <a:xfrm>
            <a:off x="3266376" y="1309478"/>
            <a:ext cx="125062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FF33"/>
                </a:solidFill>
                <a:latin typeface="Hind"/>
                <a:ea typeface="Hind"/>
                <a:cs typeface="Hind"/>
                <a:sym typeface="Hind"/>
              </a:rPr>
              <a:t>Risk: </a:t>
            </a:r>
          </a:p>
          <a:p>
            <a:pPr marL="0" lvl="0" indent="0" rtl="0">
              <a:spcBef>
                <a:spcPts val="0"/>
              </a:spcBef>
              <a:spcAft>
                <a:spcPts val="0"/>
              </a:spcAft>
              <a:buNone/>
            </a:pPr>
            <a:r>
              <a:rPr lang="en" sz="2200" b="1" dirty="0">
                <a:solidFill>
                  <a:srgbClr val="66FF33"/>
                </a:solidFill>
                <a:latin typeface="Hind"/>
                <a:ea typeface="Hind"/>
                <a:cs typeface="Hind"/>
                <a:sym typeface="Hind"/>
              </a:rPr>
              <a:t>Medium</a:t>
            </a:r>
            <a:endParaRPr sz="22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06095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lvl="0"/>
            <a:r>
              <a:rPr lang="en" dirty="0"/>
              <a:t>Risk – Public Perception</a:t>
            </a:r>
            <a:endParaRPr dirty="0"/>
          </a:p>
        </p:txBody>
      </p:sp>
      <p:grpSp>
        <p:nvGrpSpPr>
          <p:cNvPr id="338" name="Google Shape;338;p31"/>
          <p:cNvGrpSpPr/>
          <p:nvPr/>
        </p:nvGrpSpPr>
        <p:grpSpPr>
          <a:xfrm rot="10800000" flipH="1">
            <a:off x="2345760" y="3421953"/>
            <a:ext cx="821730" cy="1112040"/>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FF6600"/>
                </a:solidFill>
                <a:latin typeface="Hind"/>
                <a:ea typeface="Hind"/>
                <a:cs typeface="Hind"/>
                <a:sym typeface="Hind"/>
              </a:rPr>
              <a:t>Potential: </a:t>
            </a:r>
          </a:p>
          <a:p>
            <a:pPr marL="0" lvl="0" indent="0" rtl="0">
              <a:spcBef>
                <a:spcPts val="0"/>
              </a:spcBef>
              <a:spcAft>
                <a:spcPts val="0"/>
              </a:spcAft>
              <a:buNone/>
            </a:pPr>
            <a:r>
              <a:rPr lang="en" sz="2200" b="1" dirty="0">
                <a:solidFill>
                  <a:srgbClr val="FF6600"/>
                </a:solidFill>
                <a:latin typeface="Hind"/>
                <a:ea typeface="Hind"/>
                <a:cs typeface="Hind"/>
                <a:sym typeface="Hind"/>
              </a:rPr>
              <a:t>Medium</a:t>
            </a:r>
            <a:endParaRPr sz="2200" b="1" dirty="0">
              <a:solidFill>
                <a:srgbClr val="FF660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lvl="0" algn="r"/>
            <a:r>
              <a:rPr lang="en-CA" sz="2400" b="1" dirty="0">
                <a:solidFill>
                  <a:srgbClr val="0070C0"/>
                </a:solidFill>
                <a:latin typeface="Hind"/>
                <a:ea typeface="Hind"/>
                <a:cs typeface="Hind"/>
                <a:sym typeface="Hind"/>
              </a:rPr>
              <a:t>Intrusive/ Messaging </a:t>
            </a:r>
          </a:p>
        </p:txBody>
      </p:sp>
      <p:sp>
        <p:nvSpPr>
          <p:cNvPr id="346" name="Google Shape;346;p31"/>
          <p:cNvSpPr txBox="1"/>
          <p:nvPr/>
        </p:nvSpPr>
        <p:spPr>
          <a:xfrm>
            <a:off x="3266376" y="1309478"/>
            <a:ext cx="125062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Medium</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863330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2" name="Google Shape;212;p1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Rectangle 2"/>
          <p:cNvSpPr/>
          <p:nvPr/>
        </p:nvSpPr>
        <p:spPr>
          <a:xfrm>
            <a:off x="2769739" y="1009784"/>
            <a:ext cx="4572000" cy="3077766"/>
          </a:xfrm>
          <a:prstGeom prst="rect">
            <a:avLst/>
          </a:prstGeom>
        </p:spPr>
        <p:txBody>
          <a:bodyPr>
            <a:spAutoFit/>
          </a:bodyPr>
          <a:lstStyle/>
          <a:p>
            <a:pPr lvl="0" algn="ctr">
              <a:spcBef>
                <a:spcPts val="600"/>
              </a:spcBef>
              <a:buClr>
                <a:srgbClr val="1C4587"/>
              </a:buClr>
              <a:buSzPts val="2400"/>
            </a:pPr>
            <a:r>
              <a:rPr lang="en-CA" sz="2400" b="1" i="1" dirty="0">
                <a:solidFill>
                  <a:srgbClr val="FFFFFF"/>
                </a:solidFill>
                <a:latin typeface="Hind"/>
                <a:sym typeface="Hind"/>
              </a:rPr>
              <a:t>“Data scientists are involved with gathering data, massaging it into a tractable form, making it tell its story, and presenting that story to others.” </a:t>
            </a:r>
          </a:p>
          <a:p>
            <a:pPr lvl="0" algn="ctr">
              <a:spcBef>
                <a:spcPts val="600"/>
              </a:spcBef>
              <a:buClr>
                <a:srgbClr val="1C4587"/>
              </a:buClr>
              <a:buSzPts val="2400"/>
            </a:pPr>
            <a:r>
              <a:rPr lang="en-CA" sz="2000" b="1" i="1" dirty="0">
                <a:solidFill>
                  <a:srgbClr val="FFFFFF"/>
                </a:solidFill>
                <a:latin typeface="Hind"/>
                <a:sym typeface="Hind"/>
              </a:rPr>
              <a:t>– Mike </a:t>
            </a:r>
            <a:r>
              <a:rPr lang="en-CA" sz="2000" b="1" i="1" dirty="0" err="1">
                <a:solidFill>
                  <a:srgbClr val="FFFFFF"/>
                </a:solidFill>
                <a:latin typeface="Hind"/>
                <a:sym typeface="Hind"/>
              </a:rPr>
              <a:t>Loukides</a:t>
            </a:r>
            <a:r>
              <a:rPr lang="en-CA" sz="2000" b="1" i="1" dirty="0">
                <a:solidFill>
                  <a:srgbClr val="FFFFFF"/>
                </a:solidFill>
                <a:latin typeface="Hind"/>
                <a:sym typeface="Hind"/>
              </a:rPr>
              <a:t>, </a:t>
            </a:r>
          </a:p>
          <a:p>
            <a:pPr lvl="0" algn="ctr">
              <a:spcBef>
                <a:spcPts val="600"/>
              </a:spcBef>
              <a:buClr>
                <a:srgbClr val="1C4587"/>
              </a:buClr>
              <a:buSzPts val="2400"/>
            </a:pPr>
            <a:r>
              <a:rPr lang="en-CA" sz="2000" b="1" i="1" dirty="0">
                <a:solidFill>
                  <a:srgbClr val="FFFFFF"/>
                </a:solidFill>
                <a:latin typeface="Hind"/>
                <a:sym typeface="Hind"/>
              </a:rPr>
              <a:t>Editor, O’Reilly Media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lvl="0"/>
            <a:r>
              <a:rPr lang="en" dirty="0"/>
              <a:t>Risk – Public Perception</a:t>
            </a:r>
            <a:endParaRPr dirty="0"/>
          </a:p>
        </p:txBody>
      </p:sp>
      <p:grpSp>
        <p:nvGrpSpPr>
          <p:cNvPr id="338" name="Google Shape;338;p31"/>
          <p:cNvGrpSpPr/>
          <p:nvPr/>
        </p:nvGrpSpPr>
        <p:grpSpPr>
          <a:xfrm rot="10800000" flipH="1">
            <a:off x="2345760" y="3421953"/>
            <a:ext cx="821730" cy="1112040"/>
            <a:chOff x="1972825" y="1803752"/>
            <a:chExt cx="821730" cy="1228859"/>
          </a:xfrm>
          <a:solidFill>
            <a:srgbClr val="0070C0"/>
          </a:solidFill>
        </p:grpSpPr>
        <p:sp>
          <p:nvSpPr>
            <p:cNvPr id="339" name="Google Shape;339;p31"/>
            <p:cNvSpPr/>
            <p:nvPr/>
          </p:nvSpPr>
          <p:spPr>
            <a:xfrm rot="10800000">
              <a:off x="1972825" y="2414611"/>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Potential: </a:t>
            </a:r>
          </a:p>
          <a:p>
            <a:pPr marL="0" lvl="0" indent="0" rtl="0">
              <a:spcBef>
                <a:spcPts val="0"/>
              </a:spcBef>
              <a:spcAft>
                <a:spcPts val="0"/>
              </a:spcAft>
              <a:buNone/>
            </a:pPr>
            <a:r>
              <a:rPr lang="en" sz="2200" b="1" dirty="0">
                <a:solidFill>
                  <a:srgbClr val="0070C0"/>
                </a:solidFill>
                <a:latin typeface="Hind"/>
                <a:ea typeface="Hind"/>
                <a:cs typeface="Hind"/>
                <a:sym typeface="Hind"/>
              </a:rPr>
              <a:t>Medium</a:t>
            </a:r>
            <a:endParaRPr sz="2200" b="1" dirty="0">
              <a:solidFill>
                <a:srgbClr val="0070C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lvl="0" algn="r"/>
            <a:r>
              <a:rPr lang="en-CA" sz="2400" b="1" dirty="0">
                <a:solidFill>
                  <a:srgbClr val="0070C0"/>
                </a:solidFill>
                <a:latin typeface="Hind"/>
                <a:ea typeface="Hind"/>
                <a:cs typeface="Hind"/>
                <a:sym typeface="Hind"/>
              </a:rPr>
              <a:t>Intrusive/ Messaging </a:t>
            </a:r>
          </a:p>
        </p:txBody>
      </p:sp>
      <p:sp>
        <p:nvSpPr>
          <p:cNvPr id="346" name="Google Shape;346;p31"/>
          <p:cNvSpPr txBox="1"/>
          <p:nvPr/>
        </p:nvSpPr>
        <p:spPr>
          <a:xfrm>
            <a:off x="3266376" y="1309478"/>
            <a:ext cx="1333140"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Medium</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16" name="Google Shape;335;p31"/>
          <p:cNvGrpSpPr/>
          <p:nvPr/>
        </p:nvGrpSpPr>
        <p:grpSpPr>
          <a:xfrm rot="10800000" flipH="1">
            <a:off x="4690225" y="2193185"/>
            <a:ext cx="821730" cy="1111950"/>
            <a:chOff x="4171679" y="1802748"/>
            <a:chExt cx="821730" cy="1228760"/>
          </a:xfrm>
        </p:grpSpPr>
        <p:sp>
          <p:nvSpPr>
            <p:cNvPr id="17"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345;p31"/>
          <p:cNvSpPr txBox="1"/>
          <p:nvPr/>
        </p:nvSpPr>
        <p:spPr>
          <a:xfrm>
            <a:off x="5657822" y="2128316"/>
            <a:ext cx="1872000"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99FF"/>
                </a:solidFill>
                <a:latin typeface="Hind"/>
                <a:ea typeface="Hind"/>
                <a:cs typeface="Hind"/>
                <a:sym typeface="Hind"/>
              </a:rPr>
              <a:t>Explict Terms of Use</a:t>
            </a:r>
            <a:endParaRPr sz="2200" b="1" dirty="0">
              <a:solidFill>
                <a:srgbClr val="6699FF"/>
              </a:solidFill>
              <a:latin typeface="Hind"/>
              <a:ea typeface="Hind"/>
              <a:cs typeface="Hind"/>
              <a:sym typeface="Hind"/>
            </a:endParaRPr>
          </a:p>
        </p:txBody>
      </p:sp>
    </p:spTree>
    <p:extLst>
      <p:ext uri="{BB962C8B-B14F-4D97-AF65-F5344CB8AC3E}">
        <p14:creationId xmlns:p14="http://schemas.microsoft.com/office/powerpoint/2010/main" val="2690697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System Failure</a:t>
            </a:r>
            <a:endParaRPr dirty="0"/>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9FF2C"/>
                </a:solidFill>
                <a:latin typeface="Hind"/>
                <a:ea typeface="Hind"/>
                <a:cs typeface="Hind"/>
                <a:sym typeface="Hind"/>
              </a:rPr>
              <a:t>User Overload</a:t>
            </a:r>
            <a:endParaRPr sz="2400" b="1" dirty="0">
              <a:solidFill>
                <a:srgbClr val="F9FF2C"/>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8044095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41" name="Google Shape;341;p31"/>
          <p:cNvGrpSpPr/>
          <p:nvPr/>
        </p:nvGrpSpPr>
        <p:grpSpPr>
          <a:xfrm rot="10800000" flipH="1">
            <a:off x="2345730" y="1389057"/>
            <a:ext cx="821730" cy="1112146"/>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User Overload</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298749"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FF33"/>
                </a:solidFill>
                <a:latin typeface="Hind"/>
                <a:ea typeface="Hind"/>
                <a:cs typeface="Hind"/>
                <a:sym typeface="Hind"/>
              </a:rPr>
              <a:t>Risk: </a:t>
            </a:r>
          </a:p>
          <a:p>
            <a:pPr marL="0" lvl="0" indent="0" rtl="0">
              <a:spcBef>
                <a:spcPts val="0"/>
              </a:spcBef>
              <a:spcAft>
                <a:spcPts val="0"/>
              </a:spcAft>
              <a:buNone/>
            </a:pPr>
            <a:r>
              <a:rPr lang="en" sz="2200" b="1" dirty="0">
                <a:solidFill>
                  <a:srgbClr val="66FF33"/>
                </a:solidFill>
                <a:latin typeface="Hind"/>
                <a:ea typeface="Hind"/>
                <a:cs typeface="Hind"/>
                <a:sym typeface="Hind"/>
              </a:rPr>
              <a:t>Medium</a:t>
            </a:r>
            <a:endParaRPr sz="22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13694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lvl="0"/>
            <a:r>
              <a:rPr lang="en-CA" sz="2200" b="1" dirty="0">
                <a:solidFill>
                  <a:srgbClr val="66FF33"/>
                </a:solidFill>
                <a:latin typeface="Hind"/>
                <a:ea typeface="Hind"/>
                <a:cs typeface="Hind"/>
                <a:sym typeface="Hind"/>
              </a:rPr>
              <a:t>Potential: </a:t>
            </a:r>
          </a:p>
          <a:p>
            <a:pPr lvl="0"/>
            <a:r>
              <a:rPr lang="en-CA" sz="2200" b="1" dirty="0">
                <a:solidFill>
                  <a:srgbClr val="66FF33"/>
                </a:solidFill>
                <a:latin typeface="Hind"/>
                <a:ea typeface="Hind"/>
                <a:cs typeface="Hind"/>
                <a:sym typeface="Hind"/>
              </a:rPr>
              <a:t>Low</a:t>
            </a: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Injection Attack</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346875"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Medium</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13" name="Google Shape;341;p31"/>
          <p:cNvGrpSpPr/>
          <p:nvPr/>
        </p:nvGrpSpPr>
        <p:grpSpPr>
          <a:xfrm rot="10800000" flipH="1">
            <a:off x="2345729" y="3363987"/>
            <a:ext cx="821730" cy="1112146"/>
            <a:chOff x="5808538" y="1803695"/>
            <a:chExt cx="821730" cy="1228977"/>
          </a:xfrm>
        </p:grpSpPr>
        <p:sp>
          <p:nvSpPr>
            <p:cNvPr id="14"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66040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38" name="Google Shape;338;p31"/>
          <p:cNvGrpSpPr/>
          <p:nvPr/>
        </p:nvGrpSpPr>
        <p:grpSpPr>
          <a:xfrm rot="10800000" flipH="1">
            <a:off x="2345760" y="3421953"/>
            <a:ext cx="821730" cy="1112040"/>
            <a:chOff x="1972825" y="1803752"/>
            <a:chExt cx="821730" cy="1228859"/>
          </a:xfrm>
          <a:solidFill>
            <a:srgbClr val="0070C0"/>
          </a:solidFill>
        </p:grpSpPr>
        <p:sp>
          <p:nvSpPr>
            <p:cNvPr id="339" name="Google Shape;339;p31"/>
            <p:cNvSpPr/>
            <p:nvPr/>
          </p:nvSpPr>
          <p:spPr>
            <a:xfrm rot="10800000">
              <a:off x="1972825" y="2414611"/>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a:solidFill>
            <a:srgbClr val="0070C0"/>
          </a:solidFill>
        </p:grpSpPr>
        <p:sp>
          <p:nvSpPr>
            <p:cNvPr id="342" name="Google Shape;342;p31"/>
            <p:cNvSpPr/>
            <p:nvPr/>
          </p:nvSpPr>
          <p:spPr>
            <a:xfrm rot="10800000">
              <a:off x="5808538" y="2414672"/>
              <a:ext cx="821700" cy="618000"/>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70C0"/>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Potential: </a:t>
            </a:r>
          </a:p>
          <a:p>
            <a:pPr marL="0" lvl="0" indent="0" rtl="0">
              <a:spcBef>
                <a:spcPts val="0"/>
              </a:spcBef>
              <a:spcAft>
                <a:spcPts val="0"/>
              </a:spcAft>
              <a:buNone/>
            </a:pPr>
            <a:r>
              <a:rPr lang="en" sz="2200" b="1" dirty="0">
                <a:solidFill>
                  <a:srgbClr val="0070C0"/>
                </a:solidFill>
                <a:latin typeface="Hind"/>
                <a:ea typeface="Hind"/>
                <a:cs typeface="Hind"/>
                <a:sym typeface="Hind"/>
              </a:rPr>
              <a:t>Low</a:t>
            </a:r>
            <a:endParaRPr sz="2200" b="1" dirty="0">
              <a:solidFill>
                <a:srgbClr val="0070C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70C0"/>
                </a:solidFill>
                <a:latin typeface="Hind"/>
                <a:ea typeface="Hind"/>
                <a:cs typeface="Hind"/>
                <a:sym typeface="Hind"/>
              </a:rPr>
              <a:t>Injection Attack</a:t>
            </a:r>
            <a:endParaRPr sz="2400" b="1" dirty="0">
              <a:solidFill>
                <a:srgbClr val="0070C0"/>
              </a:solidFill>
              <a:latin typeface="Hind"/>
              <a:ea typeface="Hind"/>
              <a:cs typeface="Hind"/>
              <a:sym typeface="Hind"/>
            </a:endParaRPr>
          </a:p>
        </p:txBody>
      </p:sp>
      <p:sp>
        <p:nvSpPr>
          <p:cNvPr id="346" name="Google Shape;346;p31"/>
          <p:cNvSpPr txBox="1"/>
          <p:nvPr/>
        </p:nvSpPr>
        <p:spPr>
          <a:xfrm>
            <a:off x="3266376" y="1309478"/>
            <a:ext cx="1257784"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0070C0"/>
                </a:solidFill>
                <a:latin typeface="Hind"/>
                <a:ea typeface="Hind"/>
                <a:cs typeface="Hind"/>
                <a:sym typeface="Hind"/>
              </a:rPr>
              <a:t>Risk: </a:t>
            </a:r>
          </a:p>
          <a:p>
            <a:pPr marL="0" lvl="0" indent="0" rtl="0">
              <a:spcBef>
                <a:spcPts val="0"/>
              </a:spcBef>
              <a:spcAft>
                <a:spcPts val="0"/>
              </a:spcAft>
              <a:buNone/>
            </a:pPr>
            <a:r>
              <a:rPr lang="en" sz="2200" b="1" dirty="0">
                <a:solidFill>
                  <a:srgbClr val="0070C0"/>
                </a:solidFill>
                <a:latin typeface="Hind"/>
                <a:ea typeface="Hind"/>
                <a:cs typeface="Hind"/>
                <a:sym typeface="Hind"/>
              </a:rPr>
              <a:t>Medium</a:t>
            </a:r>
            <a:endParaRPr sz="2200" b="1" dirty="0">
              <a:solidFill>
                <a:srgbClr val="0070C0"/>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6" name="Google Shape;335;p31"/>
          <p:cNvGrpSpPr/>
          <p:nvPr/>
        </p:nvGrpSpPr>
        <p:grpSpPr>
          <a:xfrm rot="10800000" flipH="1">
            <a:off x="4690225" y="2193185"/>
            <a:ext cx="821730" cy="1111950"/>
            <a:chOff x="4171679" y="1802748"/>
            <a:chExt cx="821730" cy="1228760"/>
          </a:xfrm>
        </p:grpSpPr>
        <p:sp>
          <p:nvSpPr>
            <p:cNvPr id="17"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345;p31"/>
          <p:cNvSpPr txBox="1"/>
          <p:nvPr/>
        </p:nvSpPr>
        <p:spPr>
          <a:xfrm>
            <a:off x="5677990" y="2076375"/>
            <a:ext cx="1939718"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99FF"/>
                </a:solidFill>
                <a:latin typeface="Hind"/>
                <a:ea typeface="Hind"/>
                <a:cs typeface="Hind"/>
                <a:sym typeface="Hind"/>
              </a:rPr>
              <a:t>Cloud Based Game</a:t>
            </a:r>
            <a:endParaRPr sz="2200" b="1" dirty="0">
              <a:solidFill>
                <a:srgbClr val="6699FF"/>
              </a:solidFill>
              <a:latin typeface="Hind"/>
              <a:ea typeface="Hind"/>
              <a:cs typeface="Hind"/>
              <a:sym typeface="Hind"/>
            </a:endParaRPr>
          </a:p>
        </p:txBody>
      </p:sp>
    </p:spTree>
    <p:extLst>
      <p:ext uri="{BB962C8B-B14F-4D97-AF65-F5344CB8AC3E}">
        <p14:creationId xmlns:p14="http://schemas.microsoft.com/office/powerpoint/2010/main" val="45805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6" y="959596"/>
            <a:ext cx="6400226" cy="274743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solidFill>
                  <a:schemeClr val="bg1">
                    <a:lumMod val="85000"/>
                  </a:schemeClr>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285750" indent="-285750">
              <a:buFont typeface="Wingdings" panose="05000000000000000000" pitchFamily="2" charset="2"/>
              <a:buChar char="v"/>
            </a:pPr>
            <a:r>
              <a:rPr lang="en-CA" b="1" dirty="0">
                <a:solidFill>
                  <a:schemeClr val="bg1">
                    <a:lumMod val="85000"/>
                  </a:schemeClr>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30047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5" y="959596"/>
            <a:ext cx="6375513" cy="2747431"/>
          </a:xfrm>
          <a:prstGeom prst="rect">
            <a:avLst/>
          </a:prstGeom>
        </p:spPr>
        <p:txBody>
          <a:bodyPr spcFirstLastPara="1" wrap="square" lIns="91425" tIns="91425" rIns="91425" bIns="91425" anchor="t" anchorCtr="0">
            <a:noAutofit/>
          </a:bodyPr>
          <a:lstStyle/>
          <a:p>
            <a:pPr marL="1200150" lvl="2" indent="-285750">
              <a:spcBef>
                <a:spcPts val="600"/>
              </a:spcBef>
              <a:buFont typeface="Wingdings" panose="05000000000000000000" pitchFamily="2" charset="2"/>
              <a:buChar char="v"/>
            </a:pPr>
            <a:r>
              <a:rPr lang="en" sz="2000" b="1" dirty="0">
                <a:solidFill>
                  <a:srgbClr val="FF980A"/>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285750" indent="-285750">
              <a:buFont typeface="Wingdings" panose="05000000000000000000" pitchFamily="2" charset="2"/>
              <a:buChar char="v"/>
            </a:pPr>
            <a:r>
              <a:rPr lang="en-CA" b="1" dirty="0">
                <a:solidFill>
                  <a:schemeClr val="bg1">
                    <a:lumMod val="85000"/>
                  </a:schemeClr>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6"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3544648" y="2468753"/>
            <a:ext cx="3585200" cy="1872585"/>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713251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5" y="959596"/>
            <a:ext cx="6375513" cy="2747431"/>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b="1" dirty="0">
                <a:solidFill>
                  <a:schemeClr val="bg1">
                    <a:lumMod val="85000"/>
                  </a:schemeClr>
                </a:solidFill>
              </a:rPr>
              <a:t>Data Literacy</a:t>
            </a:r>
            <a:endParaRPr lang="en-CA" b="1" dirty="0">
              <a:solidFill>
                <a:schemeClr val="bg1">
                  <a:lumMod val="85000"/>
                </a:schemeClr>
              </a:solidFill>
            </a:endParaRPr>
          </a:p>
          <a:p>
            <a:pPr marL="1200150" lvl="2" indent="-285750">
              <a:buFont typeface="Wingdings" panose="05000000000000000000" pitchFamily="2" charset="2"/>
              <a:buChar char="v"/>
            </a:pPr>
            <a:r>
              <a:rPr lang="en-CA" sz="2000" b="1" dirty="0">
                <a:solidFill>
                  <a:srgbClr val="FF980D"/>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285750" indent="-285750">
              <a:buFont typeface="Wingdings" panose="05000000000000000000" pitchFamily="2" charset="2"/>
              <a:buChar char="v"/>
            </a:pPr>
            <a:r>
              <a:rPr lang="en-CA" b="1" dirty="0">
                <a:solidFill>
                  <a:schemeClr val="bg1">
                    <a:lumMod val="85000"/>
                  </a:schemeClr>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TextBox 1"/>
          <p:cNvSpPr txBox="1"/>
          <p:nvPr/>
        </p:nvSpPr>
        <p:spPr>
          <a:xfrm>
            <a:off x="3286897" y="3016600"/>
            <a:ext cx="4275723" cy="1200329"/>
          </a:xfrm>
          <a:prstGeom prst="rect">
            <a:avLst/>
          </a:prstGeom>
          <a:noFill/>
        </p:spPr>
        <p:txBody>
          <a:bodyPr wrap="square" rtlCol="0">
            <a:spAutoFit/>
          </a:bodyPr>
          <a:lstStyle/>
          <a:p>
            <a:r>
              <a:rPr lang="en-US" sz="2400" b="1" dirty="0">
                <a:solidFill>
                  <a:schemeClr val="bg1"/>
                </a:solidFill>
                <a:latin typeface="Hind"/>
              </a:rPr>
              <a:t>Demographic Information</a:t>
            </a:r>
          </a:p>
          <a:p>
            <a:r>
              <a:rPr lang="en-US" sz="2400" b="1" dirty="0">
                <a:solidFill>
                  <a:schemeClr val="bg1"/>
                </a:solidFill>
                <a:latin typeface="Hind"/>
              </a:rPr>
              <a:t>Categorical Analysis</a:t>
            </a:r>
          </a:p>
          <a:p>
            <a:endParaRPr lang="en-CA" sz="2400" dirty="0">
              <a:solidFill>
                <a:schemeClr val="bg1"/>
              </a:solidFill>
              <a:latin typeface="Hind"/>
            </a:endParaRPr>
          </a:p>
        </p:txBody>
      </p:sp>
    </p:spTree>
    <p:extLst>
      <p:ext uri="{BB962C8B-B14F-4D97-AF65-F5344CB8AC3E}">
        <p14:creationId xmlns:p14="http://schemas.microsoft.com/office/powerpoint/2010/main" val="366642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6" y="959596"/>
            <a:ext cx="6400226" cy="274743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solidFill>
                  <a:schemeClr val="bg1">
                    <a:lumMod val="85000"/>
                  </a:schemeClr>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1200150" lvl="2" indent="-285750">
              <a:buFont typeface="Wingdings" panose="05000000000000000000" pitchFamily="2" charset="2"/>
              <a:buChar char="v"/>
            </a:pPr>
            <a:r>
              <a:rPr lang="en-CA" sz="2000" b="1" dirty="0">
                <a:solidFill>
                  <a:srgbClr val="FF980A"/>
                </a:solidFill>
              </a:rPr>
              <a:t>Modular</a:t>
            </a:r>
            <a:r>
              <a:rPr lang="en-CA" sz="2000" dirty="0">
                <a:solidFill>
                  <a:srgbClr val="FF980A"/>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285750" indent="-285750">
              <a:buFont typeface="Wingdings" panose="05000000000000000000" pitchFamily="2" charset="2"/>
              <a:buChar char="v"/>
            </a:pPr>
            <a:r>
              <a:rPr lang="en-CA" b="1" dirty="0">
                <a:solidFill>
                  <a:schemeClr val="bg1">
                    <a:lumMod val="85000"/>
                  </a:schemeClr>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3762717" y="2176901"/>
            <a:ext cx="3105596" cy="2236969"/>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45026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6" y="959596"/>
            <a:ext cx="6400226" cy="274743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solidFill>
                  <a:schemeClr val="bg1">
                    <a:lumMod val="85000"/>
                  </a:schemeClr>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1200150" lvl="2" indent="-285750">
              <a:buFont typeface="Wingdings" panose="05000000000000000000" pitchFamily="2" charset="2"/>
              <a:buChar char="v"/>
            </a:pPr>
            <a:r>
              <a:rPr lang="en-CA" sz="2000" b="1" dirty="0">
                <a:solidFill>
                  <a:srgbClr val="FF980A"/>
                </a:solidFill>
              </a:rPr>
              <a:t>Interdepartmental</a:t>
            </a:r>
          </a:p>
          <a:p>
            <a:pPr marL="285750" indent="-285750">
              <a:buFont typeface="Wingdings" panose="05000000000000000000" pitchFamily="2" charset="2"/>
              <a:buChar char="v"/>
            </a:pPr>
            <a:r>
              <a:rPr lang="en-CA" b="1" dirty="0">
                <a:solidFill>
                  <a:schemeClr val="bg1">
                    <a:lumMod val="85000"/>
                  </a:schemeClr>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3506836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Canadians &amp; </a:t>
            </a:r>
            <a:br>
              <a:rPr lang="en-US" dirty="0"/>
            </a:br>
            <a:r>
              <a:rPr lang="en-US" dirty="0"/>
              <a:t>Data Literacy</a:t>
            </a:r>
            <a:endParaRPr dirty="0"/>
          </a:p>
        </p:txBody>
      </p:sp>
      <p:sp>
        <p:nvSpPr>
          <p:cNvPr id="219" name="Google Shape;219;p18"/>
          <p:cNvSpPr txBox="1">
            <a:spLocks noGrp="1"/>
          </p:cNvSpPr>
          <p:nvPr>
            <p:ph type="subTitle" idx="1"/>
          </p:nvPr>
        </p:nvSpPr>
        <p:spPr>
          <a:xfrm>
            <a:off x="2647975" y="2916250"/>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Care?</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6" y="959596"/>
            <a:ext cx="6400226" cy="274743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solidFill>
                  <a:schemeClr val="bg1">
                    <a:lumMod val="85000"/>
                  </a:schemeClr>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1200150" lvl="2" indent="-285750">
              <a:buFont typeface="Wingdings" panose="05000000000000000000" pitchFamily="2" charset="2"/>
              <a:buChar char="v"/>
            </a:pPr>
            <a:r>
              <a:rPr lang="en-CA" sz="2000" b="1" dirty="0">
                <a:solidFill>
                  <a:srgbClr val="FF980A"/>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6"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4659742" y="1505666"/>
            <a:ext cx="2379458" cy="3137653"/>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091368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Platform Information</a:t>
            </a:r>
            <a:endParaRPr dirty="0"/>
          </a:p>
        </p:txBody>
      </p:sp>
      <p:sp>
        <p:nvSpPr>
          <p:cNvPr id="265" name="Google Shape;265;p23"/>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266" name="Google Shape;266;p23"/>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267" name="Google Shape;267;p23"/>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lgn="l" rtl="0">
              <a:spcBef>
                <a:spcPts val="600"/>
              </a:spcBef>
              <a:spcAft>
                <a:spcPts val="0"/>
              </a:spcAft>
              <a:buNone/>
            </a:pPr>
            <a:r>
              <a:rPr lang="en" dirty="0"/>
              <a:t>Is the color of blood, and because of this it has historically been associated with sacrifice, danger and courage. </a:t>
            </a:r>
            <a:endParaRPr dirty="0"/>
          </a:p>
          <a:p>
            <a:pPr marL="0" lvl="0" indent="0" algn="l" rtl="0">
              <a:spcBef>
                <a:spcPts val="600"/>
              </a:spcBef>
              <a:spcAft>
                <a:spcPts val="0"/>
              </a:spcAft>
              <a:buNone/>
            </a:pPr>
            <a:endParaRPr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720665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p>
            <a:pPr marL="0" lvl="0" indent="0">
              <a:buNone/>
            </a:pPr>
            <a:r>
              <a:rPr lang="en-CA" dirty="0"/>
              <a:t>“A data scientist is someone who can obtain, scrub, explore, model, and interpret data, blending hacking, statistics, and machine learning. Data scientists not only are adept at working with data, but appreciate data itself as a first-class product.” </a:t>
            </a:r>
          </a:p>
          <a:p>
            <a:pPr marL="0" lvl="0" indent="0">
              <a:buNone/>
            </a:pPr>
            <a:r>
              <a:rPr lang="en-CA" sz="2000" dirty="0"/>
              <a:t>– Hillary Mason, Founder, </a:t>
            </a:r>
          </a:p>
          <a:p>
            <a:pPr marL="0" lvl="0" indent="0">
              <a:buNone/>
            </a:pPr>
            <a:r>
              <a:rPr lang="en-CA" sz="2000" dirty="0"/>
              <a:t>Fast Forward Labs</a:t>
            </a:r>
            <a:endParaRPr sz="2000" dirty="0"/>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651793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p>
            <a:pPr marL="0" lvl="0" indent="0">
              <a:buNone/>
            </a:pPr>
            <a:r>
              <a:rPr lang="en-CA" dirty="0"/>
              <a:t>“Think analytically, rigorously, and systematically about a business problem and come up with a solution that leverages the available data.” </a:t>
            </a:r>
          </a:p>
          <a:p>
            <a:pPr marL="0" lvl="0" indent="0">
              <a:buNone/>
            </a:pPr>
            <a:r>
              <a:rPr lang="en-CA" sz="2000" dirty="0"/>
              <a:t>– Michael O’Connell, </a:t>
            </a:r>
          </a:p>
          <a:p>
            <a:pPr marL="0" lvl="0" indent="0">
              <a:buNone/>
            </a:pPr>
            <a:r>
              <a:rPr lang="en-CA" sz="2000" dirty="0"/>
              <a:t>Chief Analytics Officer, TIBCO</a:t>
            </a:r>
            <a:endParaRPr sz="2000" dirty="0"/>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1625358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p>
            <a:pPr marL="0" lvl="0" indent="0">
              <a:buNone/>
            </a:pPr>
            <a:r>
              <a:rPr lang="en-CA" dirty="0"/>
              <a:t>“The goal is to turn data into information and information into insight.” </a:t>
            </a:r>
          </a:p>
          <a:p>
            <a:pPr marL="0" lvl="0" indent="0">
              <a:buNone/>
            </a:pPr>
            <a:r>
              <a:rPr lang="en-CA" sz="2000" dirty="0"/>
              <a:t>– Carly Fiorina, Former Chief Executive Officer, Hewlett Packard</a:t>
            </a:r>
            <a:endParaRPr sz="2000" dirty="0"/>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4160811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Data Literacy</a:t>
            </a:r>
            <a:endParaRPr b="1" dirty="0"/>
          </a:p>
        </p:txBody>
      </p:sp>
      <p:sp>
        <p:nvSpPr>
          <p:cNvPr id="354" name="Google Shape;354;p32"/>
          <p:cNvSpPr txBox="1">
            <a:spLocks noGrp="1"/>
          </p:cNvSpPr>
          <p:nvPr>
            <p:ph type="body" idx="2"/>
          </p:nvPr>
        </p:nvSpPr>
        <p:spPr>
          <a:xfrm>
            <a:off x="3126621" y="2117832"/>
            <a:ext cx="2077895"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Response Analysis</a:t>
            </a:r>
            <a:endParaRPr b="1" dirty="0"/>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852581"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Interdepartmental</a:t>
            </a:r>
            <a:endParaRPr b="1" dirty="0"/>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Cost Recovery</a:t>
            </a:r>
            <a:endParaRPr b="1"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rgbClr val="FF980D"/>
                </a:solidFill>
              </a:rPr>
              <a:t>Data Literacy</a:t>
            </a:r>
            <a:endParaRPr sz="1800" b="1" dirty="0">
              <a:solidFill>
                <a:srgbClr val="FF980D"/>
              </a:solidFill>
            </a:endParaRPr>
          </a:p>
        </p:txBody>
      </p:sp>
      <p:sp>
        <p:nvSpPr>
          <p:cNvPr id="354" name="Google Shape;354;p32"/>
          <p:cNvSpPr txBox="1">
            <a:spLocks noGrp="1"/>
          </p:cNvSpPr>
          <p:nvPr>
            <p:ph type="body" idx="2"/>
          </p:nvPr>
        </p:nvSpPr>
        <p:spPr>
          <a:xfrm>
            <a:off x="3126621" y="2117832"/>
            <a:ext cx="2077895"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Response Analysis</a:t>
            </a:r>
            <a:endParaRPr b="1" dirty="0"/>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852581"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Interdepartmental</a:t>
            </a:r>
            <a:endParaRPr b="1" dirty="0"/>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Cost Recovery</a:t>
            </a:r>
            <a:endParaRPr b="1"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3587737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Data Literacy</a:t>
            </a:r>
            <a:endParaRPr b="1" dirty="0"/>
          </a:p>
        </p:txBody>
      </p:sp>
      <p:sp>
        <p:nvSpPr>
          <p:cNvPr id="354" name="Google Shape;354;p32"/>
          <p:cNvSpPr txBox="1">
            <a:spLocks noGrp="1"/>
          </p:cNvSpPr>
          <p:nvPr>
            <p:ph type="body" idx="2"/>
          </p:nvPr>
        </p:nvSpPr>
        <p:spPr>
          <a:xfrm>
            <a:off x="3126621" y="2117832"/>
            <a:ext cx="2332278"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rgbClr val="FF980D"/>
                </a:solidFill>
              </a:rPr>
              <a:t>Response Analysis</a:t>
            </a:r>
            <a:endParaRPr sz="1800" b="1" dirty="0">
              <a:solidFill>
                <a:srgbClr val="FF980D"/>
              </a:solidFill>
            </a:endParaRPr>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852581"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Interdepartmental</a:t>
            </a:r>
            <a:endParaRPr b="1" dirty="0"/>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Cost Recovery</a:t>
            </a:r>
            <a:endParaRPr b="1"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75714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ctrTitle" idx="4294967295"/>
          </p:nvPr>
        </p:nvSpPr>
        <p:spPr>
          <a:xfrm>
            <a:off x="685800" y="18881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rgbClr val="33CCCC"/>
                </a:solidFill>
              </a:rPr>
              <a:t>11,132,923</a:t>
            </a:r>
            <a:endParaRPr sz="9600" dirty="0">
              <a:solidFill>
                <a:srgbClr val="6699FF"/>
              </a:solidFill>
            </a:endParaRPr>
          </a:p>
        </p:txBody>
      </p:sp>
      <p:sp>
        <p:nvSpPr>
          <p:cNvPr id="317" name="Google Shape;317;p29"/>
          <p:cNvSpPr txBox="1">
            <a:spLocks noGrp="1"/>
          </p:cNvSpPr>
          <p:nvPr>
            <p:ph type="subTitle" idx="4294967295"/>
          </p:nvPr>
        </p:nvSpPr>
        <p:spPr>
          <a:xfrm>
            <a:off x="685800" y="26876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Website visits to statcan.gc.ca</a:t>
            </a:r>
            <a:endParaRPr dirty="0"/>
          </a:p>
        </p:txBody>
      </p:sp>
      <p:sp>
        <p:nvSpPr>
          <p:cNvPr id="318" name="Google Shape;318;p2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Data Literacy</a:t>
            </a:r>
            <a:endParaRPr b="1" dirty="0"/>
          </a:p>
        </p:txBody>
      </p:sp>
      <p:sp>
        <p:nvSpPr>
          <p:cNvPr id="354" name="Google Shape;354;p32"/>
          <p:cNvSpPr txBox="1">
            <a:spLocks noGrp="1"/>
          </p:cNvSpPr>
          <p:nvPr>
            <p:ph type="body" idx="2"/>
          </p:nvPr>
        </p:nvSpPr>
        <p:spPr>
          <a:xfrm>
            <a:off x="3126621" y="2117832"/>
            <a:ext cx="2077895"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Response Analysis</a:t>
            </a:r>
            <a:endParaRPr b="1" dirty="0"/>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rgbClr val="FF980D"/>
                </a:solidFill>
              </a:rPr>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852581"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Interdepartmental</a:t>
            </a:r>
            <a:endParaRPr b="1" dirty="0"/>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Cost Recovery</a:t>
            </a:r>
            <a:endParaRPr b="1"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3182746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Data Literacy</a:t>
            </a:r>
            <a:endParaRPr b="1" dirty="0"/>
          </a:p>
        </p:txBody>
      </p:sp>
      <p:sp>
        <p:nvSpPr>
          <p:cNvPr id="354" name="Google Shape;354;p32"/>
          <p:cNvSpPr txBox="1">
            <a:spLocks noGrp="1"/>
          </p:cNvSpPr>
          <p:nvPr>
            <p:ph type="body" idx="2"/>
          </p:nvPr>
        </p:nvSpPr>
        <p:spPr>
          <a:xfrm>
            <a:off x="3126621" y="2117832"/>
            <a:ext cx="2077895"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Response Analysis</a:t>
            </a:r>
            <a:endParaRPr b="1" dirty="0"/>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794424" y="3140952"/>
            <a:ext cx="2158809"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rgbClr val="FF980D"/>
                </a:solidFill>
              </a:rPr>
              <a:t>Interdepartmental</a:t>
            </a:r>
            <a:endParaRPr b="1" dirty="0">
              <a:solidFill>
                <a:srgbClr val="FF980D"/>
              </a:solidFill>
            </a:endParaRPr>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Cost Recovery</a:t>
            </a:r>
            <a:endParaRPr b="1"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50794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1067100"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Data Literacy</a:t>
            </a:r>
            <a:endParaRPr b="1" dirty="0"/>
          </a:p>
        </p:txBody>
      </p:sp>
      <p:sp>
        <p:nvSpPr>
          <p:cNvPr id="354" name="Google Shape;354;p32"/>
          <p:cNvSpPr txBox="1">
            <a:spLocks noGrp="1"/>
          </p:cNvSpPr>
          <p:nvPr>
            <p:ph type="body" idx="2"/>
          </p:nvPr>
        </p:nvSpPr>
        <p:spPr>
          <a:xfrm>
            <a:off x="3126621" y="2117832"/>
            <a:ext cx="2077895"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Response Analysis</a:t>
            </a:r>
            <a:endParaRPr b="1" dirty="0"/>
          </a:p>
        </p:txBody>
      </p:sp>
      <p:sp>
        <p:nvSpPr>
          <p:cNvPr id="355" name="Google Shape;355;p32"/>
          <p:cNvSpPr txBox="1">
            <a:spLocks noGrp="1"/>
          </p:cNvSpPr>
          <p:nvPr>
            <p:ph type="body" idx="3"/>
          </p:nvPr>
        </p:nvSpPr>
        <p:spPr>
          <a:xfrm>
            <a:off x="5715538" y="2121131"/>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Modular</a:t>
            </a:r>
            <a:r>
              <a:rPr lang="en" sz="1200" dirty="0"/>
              <a:t> </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852581"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Interdepartmental</a:t>
            </a:r>
            <a:endParaRPr b="1" dirty="0"/>
          </a:p>
        </p:txBody>
      </p:sp>
      <p:sp>
        <p:nvSpPr>
          <p:cNvPr id="357" name="Google Shape;357;p32"/>
          <p:cNvSpPr txBox="1">
            <a:spLocks noGrp="1"/>
          </p:cNvSpPr>
          <p:nvPr>
            <p:ph type="body" idx="2"/>
          </p:nvPr>
        </p:nvSpPr>
        <p:spPr>
          <a:xfrm>
            <a:off x="4322903" y="3140952"/>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rgbClr val="FF980D"/>
                </a:solidFill>
              </a:rPr>
              <a:t>Cost Recovery</a:t>
            </a:r>
            <a:endParaRPr sz="1800" b="1" dirty="0">
              <a:solidFill>
                <a:srgbClr val="FF980D"/>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10250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100" y="17144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Value Proposition</a:t>
            </a:r>
            <a:r>
              <a:rPr lang="en" dirty="0"/>
              <a:t> to StatsCan</a:t>
            </a:r>
            <a:endParaRPr dirty="0"/>
          </a:p>
        </p:txBody>
      </p:sp>
      <p:sp>
        <p:nvSpPr>
          <p:cNvPr id="353" name="Google Shape;353;p32"/>
          <p:cNvSpPr txBox="1">
            <a:spLocks noGrp="1"/>
          </p:cNvSpPr>
          <p:nvPr>
            <p:ph type="body" idx="1"/>
          </p:nvPr>
        </p:nvSpPr>
        <p:spPr>
          <a:xfrm>
            <a:off x="754336" y="959596"/>
            <a:ext cx="6400226" cy="274743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 b="1" dirty="0">
                <a:solidFill>
                  <a:schemeClr val="bg1">
                    <a:lumMod val="85000"/>
                  </a:schemeClr>
                </a:solidFill>
              </a:rPr>
              <a:t>Data Literacy</a:t>
            </a:r>
          </a:p>
          <a:p>
            <a:pPr marL="285750" indent="-285750">
              <a:buFont typeface="Wingdings" panose="05000000000000000000" pitchFamily="2" charset="2"/>
              <a:buChar char="v"/>
            </a:pPr>
            <a:r>
              <a:rPr lang="en-CA" b="1" dirty="0">
                <a:solidFill>
                  <a:schemeClr val="bg1">
                    <a:lumMod val="85000"/>
                  </a:schemeClr>
                </a:solidFill>
              </a:rPr>
              <a:t>Response Analysis</a:t>
            </a:r>
          </a:p>
          <a:p>
            <a:pPr marL="285750" indent="-285750">
              <a:buFont typeface="Wingdings" panose="05000000000000000000" pitchFamily="2" charset="2"/>
              <a:buChar char="v"/>
            </a:pPr>
            <a:r>
              <a:rPr lang="en-CA" b="1" dirty="0">
                <a:solidFill>
                  <a:schemeClr val="bg1">
                    <a:lumMod val="85000"/>
                  </a:schemeClr>
                </a:solidFill>
              </a:rPr>
              <a:t>Modular</a:t>
            </a:r>
            <a:r>
              <a:rPr lang="en-CA" dirty="0">
                <a:solidFill>
                  <a:schemeClr val="bg1">
                    <a:lumMod val="85000"/>
                  </a:schemeClr>
                </a:solidFill>
              </a:rPr>
              <a:t> </a:t>
            </a:r>
          </a:p>
          <a:p>
            <a:pPr marL="285750" indent="-285750">
              <a:buFont typeface="Wingdings" panose="05000000000000000000" pitchFamily="2" charset="2"/>
              <a:buChar char="v"/>
            </a:pPr>
            <a:r>
              <a:rPr lang="en-CA" b="1" dirty="0">
                <a:solidFill>
                  <a:schemeClr val="bg1">
                    <a:lumMod val="85000"/>
                  </a:schemeClr>
                </a:solidFill>
              </a:rPr>
              <a:t>Interdepartmental</a:t>
            </a:r>
          </a:p>
          <a:p>
            <a:pPr marL="1200150" lvl="2" indent="-285750">
              <a:buFont typeface="Wingdings" panose="05000000000000000000" pitchFamily="2" charset="2"/>
              <a:buChar char="v"/>
            </a:pPr>
            <a:r>
              <a:rPr lang="en-CA" sz="2000" b="1" dirty="0">
                <a:solidFill>
                  <a:srgbClr val="FF980A"/>
                </a:solidFill>
              </a:rPr>
              <a:t>Cost Recovery</a:t>
            </a:r>
          </a:p>
          <a:p>
            <a:pPr marL="285750" indent="-285750">
              <a:buFont typeface="Wingdings" panose="05000000000000000000" pitchFamily="2" charset="2"/>
              <a:buChar char="v"/>
            </a:pPr>
            <a:endParaRPr lang="en-CA" b="1" dirty="0">
              <a:solidFill>
                <a:schemeClr val="bg1"/>
              </a:solidFill>
            </a:endParaRPr>
          </a:p>
          <a:p>
            <a:pPr marL="285750" lvl="0" indent="-285750" algn="l" rtl="0">
              <a:spcBef>
                <a:spcPts val="600"/>
              </a:spcBef>
              <a:spcAft>
                <a:spcPts val="0"/>
              </a:spcAft>
              <a:buFont typeface="Wingdings" panose="05000000000000000000" pitchFamily="2" charset="2"/>
              <a:buChar char="v"/>
            </a:pPr>
            <a:endParaRPr b="1" dirty="0">
              <a:solidFill>
                <a:schemeClr val="bg1"/>
              </a:solidFill>
            </a:endParaRPr>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6"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3697935" y="2770734"/>
            <a:ext cx="3328053" cy="1872585"/>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710259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653497" y="443294"/>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Risk – </a:t>
            </a:r>
            <a:r>
              <a:rPr lang="en" sz="3200" dirty="0"/>
              <a:t>Public Perception</a:t>
            </a:r>
            <a:endParaRPr sz="3200" dirty="0"/>
          </a:p>
        </p:txBody>
      </p:sp>
      <p:sp>
        <p:nvSpPr>
          <p:cNvPr id="265" name="Google Shape;265;p23"/>
          <p:cNvSpPr txBox="1">
            <a:spLocks noGrp="1"/>
          </p:cNvSpPr>
          <p:nvPr>
            <p:ph type="body" idx="1"/>
          </p:nvPr>
        </p:nvSpPr>
        <p:spPr>
          <a:xfrm>
            <a:off x="2813551" y="1151769"/>
            <a:ext cx="3611962" cy="1168428"/>
          </a:xfrm>
          <a:prstGeom prst="rect">
            <a:avLst/>
          </a:prstGeom>
        </p:spPr>
        <p:txBody>
          <a:bodyPr spcFirstLastPara="1" wrap="square" lIns="91425" tIns="91425" rIns="91425" bIns="91425" anchor="t" anchorCtr="0">
            <a:noAutofit/>
          </a:bodyPr>
          <a:lstStyle/>
          <a:p>
            <a:pPr marL="0" lvl="0" indent="0">
              <a:buNone/>
            </a:pPr>
            <a:r>
              <a:rPr lang="en" sz="2400" dirty="0">
                <a:solidFill>
                  <a:srgbClr val="FF980D"/>
                </a:solidFill>
              </a:rPr>
              <a:t>Intrusive questions. </a:t>
            </a:r>
          </a:p>
          <a:p>
            <a:pPr marL="0" lvl="0" indent="0">
              <a:buNone/>
            </a:pPr>
            <a:r>
              <a:rPr lang="en" sz="2400" dirty="0">
                <a:solidFill>
                  <a:srgbClr val="FF980D"/>
                </a:solidFill>
              </a:rPr>
              <a:t>Unclear messaging on data collection</a:t>
            </a:r>
          </a:p>
          <a:p>
            <a:pPr marL="0" lvl="0" indent="0" algn="l" rtl="0">
              <a:spcBef>
                <a:spcPts val="600"/>
              </a:spcBef>
              <a:spcAft>
                <a:spcPts val="0"/>
              </a:spcAft>
              <a:buNone/>
            </a:pPr>
            <a:endParaRPr lang="en" sz="2400" dirty="0">
              <a:solidFill>
                <a:srgbClr val="65FE4B"/>
              </a:solidFill>
            </a:endParaRPr>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6" name="TextBox 5"/>
          <p:cNvSpPr txBox="1"/>
          <p:nvPr/>
        </p:nvSpPr>
        <p:spPr>
          <a:xfrm>
            <a:off x="1878227" y="3858518"/>
            <a:ext cx="5482611" cy="954107"/>
          </a:xfrm>
          <a:prstGeom prst="rect">
            <a:avLst/>
          </a:prstGeom>
          <a:noFill/>
        </p:spPr>
        <p:txBody>
          <a:bodyPr wrap="square" rtlCol="0">
            <a:spAutoFit/>
          </a:bodyPr>
          <a:lstStyle/>
          <a:p>
            <a:pPr lvl="0">
              <a:spcBef>
                <a:spcPts val="600"/>
              </a:spcBef>
            </a:pPr>
            <a:r>
              <a:rPr lang="en-CA" sz="2800" b="1" dirty="0">
                <a:solidFill>
                  <a:schemeClr val="bg1"/>
                </a:solidFill>
              </a:rPr>
              <a:t>Be explicit in the Terms of Use</a:t>
            </a:r>
          </a:p>
          <a:p>
            <a:endParaRPr lang="en-CA" sz="2800" dirty="0">
              <a:solidFill>
                <a:schemeClr val="bg1"/>
              </a:solidFill>
              <a:latin typeface="Hind"/>
            </a:endParaRPr>
          </a:p>
        </p:txBody>
      </p:sp>
      <p:sp>
        <p:nvSpPr>
          <p:cNvPr id="7" name="Google Shape;265;p23"/>
          <p:cNvSpPr txBox="1">
            <a:spLocks noGrp="1"/>
          </p:cNvSpPr>
          <p:nvPr>
            <p:ph type="body" idx="1"/>
          </p:nvPr>
        </p:nvSpPr>
        <p:spPr>
          <a:xfrm>
            <a:off x="3311941" y="2617615"/>
            <a:ext cx="2359810" cy="11684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dirty="0">
                <a:solidFill>
                  <a:srgbClr val="FF980D"/>
                </a:solidFill>
              </a:rPr>
              <a:t>Potential: Medium</a:t>
            </a:r>
          </a:p>
          <a:p>
            <a:pPr marL="0" indent="0">
              <a:buNone/>
            </a:pPr>
            <a:r>
              <a:rPr lang="en" sz="2000" dirty="0">
                <a:solidFill>
                  <a:srgbClr val="FF980D"/>
                </a:solidFill>
              </a:rPr>
              <a:t>Risk: Medium</a:t>
            </a:r>
          </a:p>
          <a:p>
            <a:pPr marL="0" lvl="0" indent="0" rtl="0">
              <a:spcBef>
                <a:spcPts val="600"/>
              </a:spcBef>
              <a:spcAft>
                <a:spcPts val="0"/>
              </a:spcAft>
              <a:buNone/>
            </a:pPr>
            <a:endParaRPr lang="en" sz="2400" dirty="0">
              <a:solidFill>
                <a:srgbClr val="FF1565"/>
              </a:solidFill>
            </a:endParaRPr>
          </a:p>
          <a:p>
            <a:pPr marL="0" lvl="0" indent="0" algn="l" rtl="0">
              <a:spcBef>
                <a:spcPts val="600"/>
              </a:spcBef>
              <a:spcAft>
                <a:spcPts val="0"/>
              </a:spcAft>
              <a:buNone/>
            </a:pPr>
            <a:endParaRPr lang="en" sz="2400" dirty="0">
              <a:solidFill>
                <a:srgbClr val="65FE4B"/>
              </a:solidFill>
            </a:endParaRPr>
          </a:p>
        </p:txBody>
      </p:sp>
      <p:cxnSp>
        <p:nvCxnSpPr>
          <p:cNvPr id="3" name="Straight Connector 2"/>
          <p:cNvCxnSpPr/>
          <p:nvPr/>
        </p:nvCxnSpPr>
        <p:spPr>
          <a:xfrm>
            <a:off x="2669059" y="2617615"/>
            <a:ext cx="34104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64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653497" y="443294"/>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Risk – </a:t>
            </a:r>
            <a:r>
              <a:rPr lang="en" sz="4000" dirty="0"/>
              <a:t>Game Crashes</a:t>
            </a:r>
            <a:endParaRPr sz="4000" dirty="0"/>
          </a:p>
        </p:txBody>
      </p:sp>
      <p:sp>
        <p:nvSpPr>
          <p:cNvPr id="265" name="Google Shape;265;p23"/>
          <p:cNvSpPr txBox="1">
            <a:spLocks noGrp="1"/>
          </p:cNvSpPr>
          <p:nvPr>
            <p:ph type="body" idx="1"/>
          </p:nvPr>
        </p:nvSpPr>
        <p:spPr>
          <a:xfrm>
            <a:off x="2813552" y="1389421"/>
            <a:ext cx="3611962" cy="1168428"/>
          </a:xfrm>
          <a:prstGeom prst="rect">
            <a:avLst/>
          </a:prstGeom>
        </p:spPr>
        <p:txBody>
          <a:bodyPr spcFirstLastPara="1" wrap="square" lIns="91425" tIns="91425" rIns="91425" bIns="91425" anchor="t" anchorCtr="0">
            <a:noAutofit/>
          </a:bodyPr>
          <a:lstStyle/>
          <a:p>
            <a:pPr marL="127000" indent="0">
              <a:buNone/>
            </a:pPr>
            <a:r>
              <a:rPr lang="en-US" sz="2400" dirty="0">
                <a:solidFill>
                  <a:srgbClr val="FF980A"/>
                </a:solidFill>
              </a:rPr>
              <a:t>So many users the game crashes</a:t>
            </a:r>
          </a:p>
          <a:p>
            <a:pPr marL="0" lvl="0" indent="0" algn="l" rtl="0">
              <a:spcBef>
                <a:spcPts val="600"/>
              </a:spcBef>
              <a:spcAft>
                <a:spcPts val="0"/>
              </a:spcAft>
              <a:buNone/>
            </a:pPr>
            <a:endParaRPr lang="en" sz="2400" dirty="0">
              <a:solidFill>
                <a:srgbClr val="65FE4B"/>
              </a:solidFill>
            </a:endParaRPr>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6" name="TextBox 5"/>
          <p:cNvSpPr txBox="1"/>
          <p:nvPr/>
        </p:nvSpPr>
        <p:spPr>
          <a:xfrm>
            <a:off x="2656702" y="3858518"/>
            <a:ext cx="4386648" cy="954107"/>
          </a:xfrm>
          <a:prstGeom prst="rect">
            <a:avLst/>
          </a:prstGeom>
          <a:noFill/>
        </p:spPr>
        <p:txBody>
          <a:bodyPr wrap="square" rtlCol="0">
            <a:spAutoFit/>
          </a:bodyPr>
          <a:lstStyle/>
          <a:p>
            <a:r>
              <a:rPr lang="en-CA" sz="2800" b="1" dirty="0">
                <a:solidFill>
                  <a:schemeClr val="bg1"/>
                </a:solidFill>
                <a:latin typeface="Hind"/>
              </a:rPr>
              <a:t>Cloud-Based Game</a:t>
            </a:r>
          </a:p>
          <a:p>
            <a:endParaRPr lang="en-CA" sz="2800" dirty="0">
              <a:solidFill>
                <a:schemeClr val="bg1"/>
              </a:solidFill>
              <a:latin typeface="Hind"/>
            </a:endParaRPr>
          </a:p>
        </p:txBody>
      </p:sp>
      <p:sp>
        <p:nvSpPr>
          <p:cNvPr id="7" name="Google Shape;265;p23"/>
          <p:cNvSpPr txBox="1">
            <a:spLocks noGrp="1"/>
          </p:cNvSpPr>
          <p:nvPr>
            <p:ph type="body" idx="1"/>
          </p:nvPr>
        </p:nvSpPr>
        <p:spPr>
          <a:xfrm>
            <a:off x="3311941" y="2617615"/>
            <a:ext cx="2359810" cy="11684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dirty="0">
                <a:solidFill>
                  <a:srgbClr val="65FE4B"/>
                </a:solidFill>
              </a:rPr>
              <a:t>Potential: Low</a:t>
            </a:r>
          </a:p>
          <a:p>
            <a:pPr marL="0" indent="0">
              <a:buNone/>
            </a:pPr>
            <a:r>
              <a:rPr lang="en" sz="2000" dirty="0">
                <a:solidFill>
                  <a:srgbClr val="FF980D"/>
                </a:solidFill>
              </a:rPr>
              <a:t>Risk: Medium</a:t>
            </a:r>
          </a:p>
          <a:p>
            <a:pPr marL="0" lvl="0" indent="0" rtl="0">
              <a:spcBef>
                <a:spcPts val="600"/>
              </a:spcBef>
              <a:spcAft>
                <a:spcPts val="0"/>
              </a:spcAft>
              <a:buNone/>
            </a:pPr>
            <a:endParaRPr lang="en" sz="2400" dirty="0">
              <a:solidFill>
                <a:srgbClr val="FF1565"/>
              </a:solidFill>
            </a:endParaRPr>
          </a:p>
          <a:p>
            <a:pPr marL="0" lvl="0" indent="0" algn="l" rtl="0">
              <a:spcBef>
                <a:spcPts val="600"/>
              </a:spcBef>
              <a:spcAft>
                <a:spcPts val="0"/>
              </a:spcAft>
              <a:buNone/>
            </a:pPr>
            <a:endParaRPr lang="en" sz="2400" dirty="0">
              <a:solidFill>
                <a:srgbClr val="65FE4B"/>
              </a:solidFill>
            </a:endParaRPr>
          </a:p>
        </p:txBody>
      </p:sp>
      <p:cxnSp>
        <p:nvCxnSpPr>
          <p:cNvPr id="8" name="Straight Connector 7"/>
          <p:cNvCxnSpPr/>
          <p:nvPr/>
        </p:nvCxnSpPr>
        <p:spPr>
          <a:xfrm>
            <a:off x="2669059" y="2605258"/>
            <a:ext cx="34104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Integration Pathway</a:t>
            </a:r>
            <a:endParaRPr dirty="0"/>
          </a:p>
        </p:txBody>
      </p:sp>
      <p:grpSp>
        <p:nvGrpSpPr>
          <p:cNvPr id="335" name="Google Shape;335;p31"/>
          <p:cNvGrpSpPr/>
          <p:nvPr/>
        </p:nvGrpSpPr>
        <p:grpSpPr>
          <a:xfrm rot="10800000" flipH="1">
            <a:off x="4171679" y="1803913"/>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72825" y="1802809"/>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5808538" y="1802748"/>
            <a:ext cx="821730" cy="1228977"/>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642075"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FF6600"/>
                </a:solidFill>
                <a:latin typeface="Hind"/>
                <a:ea typeface="Hind"/>
                <a:cs typeface="Hind"/>
                <a:sym typeface="Hind"/>
              </a:rPr>
              <a:t>FIRST</a:t>
            </a:r>
            <a:endParaRPr sz="2400" b="1">
              <a:solidFill>
                <a:srgbClr val="FF6600"/>
              </a:solidFill>
              <a:latin typeface="Hind"/>
              <a:ea typeface="Hind"/>
              <a:cs typeface="Hind"/>
              <a:sym typeface="Hind"/>
            </a:endParaRPr>
          </a:p>
        </p:txBody>
      </p:sp>
      <p:sp>
        <p:nvSpPr>
          <p:cNvPr id="345" name="Google Shape;345;p31"/>
          <p:cNvSpPr txBox="1"/>
          <p:nvPr/>
        </p:nvSpPr>
        <p:spPr>
          <a:xfrm>
            <a:off x="2482388" y="1807783"/>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6699FF"/>
                </a:solidFill>
                <a:latin typeface="Hind"/>
                <a:ea typeface="Hind"/>
                <a:cs typeface="Hind"/>
                <a:sym typeface="Hind"/>
              </a:rPr>
              <a:t>SECOND</a:t>
            </a:r>
            <a:endParaRPr sz="2400" b="1">
              <a:solidFill>
                <a:srgbClr val="6699FF"/>
              </a:solidFill>
              <a:latin typeface="Hind"/>
              <a:ea typeface="Hind"/>
              <a:cs typeface="Hind"/>
              <a:sym typeface="Hind"/>
            </a:endParaRPr>
          </a:p>
        </p:txBody>
      </p:sp>
      <p:sp>
        <p:nvSpPr>
          <p:cNvPr id="346" name="Google Shape;346;p31"/>
          <p:cNvSpPr txBox="1"/>
          <p:nvPr/>
        </p:nvSpPr>
        <p:spPr>
          <a:xfrm>
            <a:off x="4486244"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66FF33"/>
                </a:solidFill>
                <a:latin typeface="Hind"/>
                <a:ea typeface="Hind"/>
                <a:cs typeface="Hind"/>
                <a:sym typeface="Hind"/>
              </a:rPr>
              <a:t>LAST</a:t>
            </a:r>
            <a:endParaRPr sz="2400" b="1">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2926754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653497" y="443294"/>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Risk – IT Security</a:t>
            </a:r>
            <a:endParaRPr sz="4800" dirty="0"/>
          </a:p>
        </p:txBody>
      </p:sp>
      <p:sp>
        <p:nvSpPr>
          <p:cNvPr id="265" name="Google Shape;265;p23"/>
          <p:cNvSpPr txBox="1">
            <a:spLocks noGrp="1"/>
          </p:cNvSpPr>
          <p:nvPr>
            <p:ph type="body" idx="1"/>
          </p:nvPr>
        </p:nvSpPr>
        <p:spPr>
          <a:xfrm>
            <a:off x="2813552" y="1389421"/>
            <a:ext cx="3611962" cy="11684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dirty="0">
                <a:solidFill>
                  <a:srgbClr val="65FE4B"/>
                </a:solidFill>
              </a:rPr>
              <a:t>Injection attacks.</a:t>
            </a:r>
          </a:p>
          <a:p>
            <a:pPr marL="0" lvl="0" indent="0" algn="l" rtl="0">
              <a:spcBef>
                <a:spcPts val="600"/>
              </a:spcBef>
              <a:spcAft>
                <a:spcPts val="0"/>
              </a:spcAft>
              <a:buNone/>
            </a:pPr>
            <a:endParaRPr lang="en" sz="2400" dirty="0">
              <a:solidFill>
                <a:srgbClr val="65FE4B"/>
              </a:solidFill>
            </a:endParaRPr>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6" name="TextBox 5"/>
          <p:cNvSpPr txBox="1"/>
          <p:nvPr/>
        </p:nvSpPr>
        <p:spPr>
          <a:xfrm>
            <a:off x="2471351" y="3858518"/>
            <a:ext cx="4386648" cy="954107"/>
          </a:xfrm>
          <a:prstGeom prst="rect">
            <a:avLst/>
          </a:prstGeom>
          <a:noFill/>
        </p:spPr>
        <p:txBody>
          <a:bodyPr wrap="square" rtlCol="0">
            <a:spAutoFit/>
          </a:bodyPr>
          <a:lstStyle/>
          <a:p>
            <a:r>
              <a:rPr lang="en-CA" sz="2800" b="1" dirty="0">
                <a:solidFill>
                  <a:schemeClr val="bg1"/>
                </a:solidFill>
                <a:latin typeface="Hind"/>
              </a:rPr>
              <a:t>Sanitize user inputs</a:t>
            </a:r>
          </a:p>
          <a:p>
            <a:endParaRPr lang="en-CA" sz="2800" dirty="0">
              <a:solidFill>
                <a:schemeClr val="bg1"/>
              </a:solidFill>
              <a:latin typeface="Hind"/>
            </a:endParaRPr>
          </a:p>
        </p:txBody>
      </p:sp>
      <p:sp>
        <p:nvSpPr>
          <p:cNvPr id="12" name="Google Shape;265;p23"/>
          <p:cNvSpPr txBox="1">
            <a:spLocks noGrp="1"/>
          </p:cNvSpPr>
          <p:nvPr>
            <p:ph type="body" idx="1"/>
          </p:nvPr>
        </p:nvSpPr>
        <p:spPr>
          <a:xfrm>
            <a:off x="3311940" y="2557849"/>
            <a:ext cx="2359810" cy="11684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dirty="0">
                <a:solidFill>
                  <a:srgbClr val="FF1565"/>
                </a:solidFill>
              </a:rPr>
              <a:t>Potential: High</a:t>
            </a:r>
          </a:p>
          <a:p>
            <a:pPr marL="0" indent="0">
              <a:buNone/>
            </a:pPr>
            <a:r>
              <a:rPr lang="en" sz="2000" dirty="0">
                <a:solidFill>
                  <a:srgbClr val="65FE4B"/>
                </a:solidFill>
              </a:rPr>
              <a:t>Risk: Low</a:t>
            </a:r>
          </a:p>
          <a:p>
            <a:pPr marL="0" lvl="0" indent="0" rtl="0">
              <a:spcBef>
                <a:spcPts val="600"/>
              </a:spcBef>
              <a:spcAft>
                <a:spcPts val="0"/>
              </a:spcAft>
              <a:buNone/>
            </a:pPr>
            <a:endParaRPr lang="en" sz="2400" dirty="0">
              <a:solidFill>
                <a:srgbClr val="FF1565"/>
              </a:solidFill>
            </a:endParaRPr>
          </a:p>
          <a:p>
            <a:pPr marL="0" lvl="0" indent="0" algn="l" rtl="0">
              <a:spcBef>
                <a:spcPts val="600"/>
              </a:spcBef>
              <a:spcAft>
                <a:spcPts val="0"/>
              </a:spcAft>
              <a:buNone/>
            </a:pPr>
            <a:endParaRPr lang="en" sz="2400" dirty="0">
              <a:solidFill>
                <a:srgbClr val="65FE4B"/>
              </a:solidFill>
            </a:endParaRPr>
          </a:p>
        </p:txBody>
      </p:sp>
      <p:cxnSp>
        <p:nvCxnSpPr>
          <p:cNvPr id="14" name="Straight Connector 13"/>
          <p:cNvCxnSpPr/>
          <p:nvPr/>
        </p:nvCxnSpPr>
        <p:spPr>
          <a:xfrm>
            <a:off x="2471351" y="2557849"/>
            <a:ext cx="34104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6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73963" y="443301"/>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Risk – IT Security</a:t>
            </a:r>
            <a:endParaRPr dirty="0"/>
          </a:p>
        </p:txBody>
      </p:sp>
      <p:grpSp>
        <p:nvGrpSpPr>
          <p:cNvPr id="338" name="Google Shape;338;p31"/>
          <p:cNvGrpSpPr/>
          <p:nvPr/>
        </p:nvGrpSpPr>
        <p:grpSpPr>
          <a:xfrm rot="10800000" flipH="1">
            <a:off x="2345760" y="3421953"/>
            <a:ext cx="821730" cy="1112040"/>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2345730" y="1389057"/>
            <a:ext cx="821730" cy="1112146"/>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3269199" y="3311775"/>
            <a:ext cx="1679552"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FF6600"/>
                </a:solidFill>
                <a:latin typeface="Hind"/>
                <a:ea typeface="Hind"/>
                <a:cs typeface="Hind"/>
                <a:sym typeface="Hind"/>
              </a:rPr>
              <a:t>Potential: </a:t>
            </a:r>
          </a:p>
          <a:p>
            <a:pPr marL="0" lvl="0" indent="0" rtl="0">
              <a:spcBef>
                <a:spcPts val="0"/>
              </a:spcBef>
              <a:spcAft>
                <a:spcPts val="0"/>
              </a:spcAft>
              <a:buNone/>
            </a:pPr>
            <a:r>
              <a:rPr lang="en" sz="2200" b="1" dirty="0">
                <a:solidFill>
                  <a:srgbClr val="FF6600"/>
                </a:solidFill>
                <a:latin typeface="Hind"/>
                <a:ea typeface="Hind"/>
                <a:cs typeface="Hind"/>
                <a:sym typeface="Hind"/>
              </a:rPr>
              <a:t>High</a:t>
            </a:r>
            <a:endParaRPr sz="2200" b="1" dirty="0">
              <a:solidFill>
                <a:srgbClr val="FF6600"/>
              </a:solidFill>
              <a:latin typeface="Hind"/>
              <a:ea typeface="Hind"/>
              <a:cs typeface="Hind"/>
              <a:sym typeface="Hind"/>
            </a:endParaRPr>
          </a:p>
        </p:txBody>
      </p:sp>
      <p:sp>
        <p:nvSpPr>
          <p:cNvPr id="345" name="Google Shape;345;p31"/>
          <p:cNvSpPr txBox="1"/>
          <p:nvPr/>
        </p:nvSpPr>
        <p:spPr>
          <a:xfrm>
            <a:off x="237154" y="2069735"/>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9FF2C"/>
                </a:solidFill>
                <a:latin typeface="Hind"/>
                <a:ea typeface="Hind"/>
                <a:cs typeface="Hind"/>
                <a:sym typeface="Hind"/>
              </a:rPr>
              <a:t>Injection Attack</a:t>
            </a:r>
            <a:endParaRPr sz="2400" b="1" dirty="0">
              <a:solidFill>
                <a:srgbClr val="F9FF2C"/>
              </a:solidFill>
              <a:latin typeface="Hind"/>
              <a:ea typeface="Hind"/>
              <a:cs typeface="Hind"/>
              <a:sym typeface="Hind"/>
            </a:endParaRPr>
          </a:p>
        </p:txBody>
      </p:sp>
      <p:sp>
        <p:nvSpPr>
          <p:cNvPr id="346" name="Google Shape;346;p31"/>
          <p:cNvSpPr txBox="1"/>
          <p:nvPr/>
        </p:nvSpPr>
        <p:spPr>
          <a:xfrm>
            <a:off x="3266376" y="1309478"/>
            <a:ext cx="1171507"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FF33"/>
                </a:solidFill>
                <a:latin typeface="Hind"/>
                <a:ea typeface="Hind"/>
                <a:cs typeface="Hind"/>
                <a:sym typeface="Hind"/>
              </a:rPr>
              <a:t>Risk: </a:t>
            </a:r>
          </a:p>
          <a:p>
            <a:pPr marL="0" lvl="0" indent="0" rtl="0">
              <a:spcBef>
                <a:spcPts val="0"/>
              </a:spcBef>
              <a:spcAft>
                <a:spcPts val="0"/>
              </a:spcAft>
              <a:buNone/>
            </a:pPr>
            <a:r>
              <a:rPr lang="en" sz="2200" b="1" dirty="0">
                <a:solidFill>
                  <a:srgbClr val="66FF33"/>
                </a:solidFill>
                <a:latin typeface="Hind"/>
                <a:ea typeface="Hind"/>
                <a:cs typeface="Hind"/>
                <a:sym typeface="Hind"/>
              </a:rPr>
              <a:t>Low</a:t>
            </a:r>
            <a:endParaRPr sz="22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16" name="Google Shape;335;p31"/>
          <p:cNvGrpSpPr/>
          <p:nvPr/>
        </p:nvGrpSpPr>
        <p:grpSpPr>
          <a:xfrm rot="10800000" flipH="1">
            <a:off x="4690225" y="2193185"/>
            <a:ext cx="821730" cy="1111950"/>
            <a:chOff x="4171679" y="1802748"/>
            <a:chExt cx="821730" cy="1228760"/>
          </a:xfrm>
        </p:grpSpPr>
        <p:sp>
          <p:nvSpPr>
            <p:cNvPr id="17"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345;p31"/>
          <p:cNvSpPr txBox="1"/>
          <p:nvPr/>
        </p:nvSpPr>
        <p:spPr>
          <a:xfrm>
            <a:off x="5677990" y="2076375"/>
            <a:ext cx="1872000" cy="123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b="1" dirty="0">
                <a:solidFill>
                  <a:srgbClr val="6699FF"/>
                </a:solidFill>
                <a:latin typeface="Hind"/>
                <a:ea typeface="Hind"/>
                <a:cs typeface="Hind"/>
                <a:sym typeface="Hind"/>
              </a:rPr>
              <a:t>Sanitize User Inputs</a:t>
            </a:r>
            <a:endParaRPr sz="2200" b="1" dirty="0">
              <a:solidFill>
                <a:srgbClr val="6699FF"/>
              </a:solidFill>
              <a:latin typeface="Hind"/>
              <a:ea typeface="Hind"/>
              <a:cs typeface="Hind"/>
              <a:sym typeface="Hind"/>
            </a:endParaRPr>
          </a:p>
        </p:txBody>
      </p:sp>
    </p:spTree>
    <p:extLst>
      <p:ext uri="{BB962C8B-B14F-4D97-AF65-F5344CB8AC3E}">
        <p14:creationId xmlns:p14="http://schemas.microsoft.com/office/powerpoint/2010/main" val="250838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599" y="952800"/>
            <a:ext cx="7185176"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solidFill>
                  <a:srgbClr val="FFCC00"/>
                </a:solidFill>
              </a:rPr>
              <a:t>68,620 </a:t>
            </a:r>
            <a:r>
              <a:rPr lang="en-US" sz="4800" dirty="0">
                <a:solidFill>
                  <a:srgbClr val="FFCC00"/>
                </a:solidFill>
              </a:rPr>
              <a:t>publications</a:t>
            </a:r>
            <a:endParaRPr sz="4000" dirty="0">
              <a:solidFill>
                <a:srgbClr val="FFCC00"/>
              </a:solidFill>
            </a:endParaRPr>
          </a:p>
        </p:txBody>
      </p:sp>
      <p:sp>
        <p:nvSpPr>
          <p:cNvPr id="324" name="Google Shape;324;p30"/>
          <p:cNvSpPr txBox="1">
            <a:spLocks noGrp="1"/>
          </p:cNvSpPr>
          <p:nvPr>
            <p:ph type="subTitle" idx="4294967295"/>
          </p:nvPr>
        </p:nvSpPr>
        <p:spPr>
          <a:xfrm>
            <a:off x="1371600" y="1487508"/>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t>Available to Canadians</a:t>
            </a:r>
            <a:endParaRPr sz="1800" dirty="0"/>
          </a:p>
        </p:txBody>
      </p:sp>
      <p:sp>
        <p:nvSpPr>
          <p:cNvPr id="325" name="Google Shape;325;p30"/>
          <p:cNvSpPr txBox="1">
            <a:spLocks noGrp="1"/>
          </p:cNvSpPr>
          <p:nvPr>
            <p:ph type="ctrTitle" idx="4294967295"/>
          </p:nvPr>
        </p:nvSpPr>
        <p:spPr>
          <a:xfrm>
            <a:off x="1371600" y="3581693"/>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0066"/>
                </a:solidFill>
              </a:rPr>
              <a:t>5,036 </a:t>
            </a:r>
            <a:r>
              <a:rPr lang="en" sz="4800" dirty="0">
                <a:solidFill>
                  <a:srgbClr val="FF0066"/>
                </a:solidFill>
              </a:rPr>
              <a:t>tables</a:t>
            </a:r>
            <a:endParaRPr sz="7200" dirty="0">
              <a:solidFill>
                <a:srgbClr val="FF0066"/>
              </a:solidFill>
            </a:endParaRPr>
          </a:p>
        </p:txBody>
      </p:sp>
      <p:sp>
        <p:nvSpPr>
          <p:cNvPr id="326" name="Google Shape;326;p30"/>
          <p:cNvSpPr txBox="1">
            <a:spLocks noGrp="1"/>
          </p:cNvSpPr>
          <p:nvPr>
            <p:ph type="subTitle" idx="4294967295"/>
          </p:nvPr>
        </p:nvSpPr>
        <p:spPr>
          <a:xfrm>
            <a:off x="1371600" y="4116401"/>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To analyze</a:t>
            </a:r>
            <a:endParaRPr sz="1800" dirty="0"/>
          </a:p>
        </p:txBody>
      </p:sp>
      <p:sp>
        <p:nvSpPr>
          <p:cNvPr id="327" name="Google Shape;327;p30"/>
          <p:cNvSpPr txBox="1">
            <a:spLocks noGrp="1"/>
          </p:cNvSpPr>
          <p:nvPr>
            <p:ph type="ctrTitle" idx="4294967295"/>
          </p:nvPr>
        </p:nvSpPr>
        <p:spPr>
          <a:xfrm>
            <a:off x="1371600" y="2267247"/>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6600"/>
                </a:solidFill>
              </a:rPr>
              <a:t>157</a:t>
            </a:r>
            <a:r>
              <a:rPr lang="en" sz="4800" dirty="0">
                <a:solidFill>
                  <a:srgbClr val="FF6600"/>
                </a:solidFill>
              </a:rPr>
              <a:t> surveys</a:t>
            </a:r>
            <a:endParaRPr sz="4800" dirty="0">
              <a:solidFill>
                <a:srgbClr val="FF6600"/>
              </a:solidFill>
            </a:endParaRPr>
          </a:p>
        </p:txBody>
      </p:sp>
      <p:sp>
        <p:nvSpPr>
          <p:cNvPr id="328" name="Google Shape;328;p30"/>
          <p:cNvSpPr txBox="1">
            <a:spLocks noGrp="1"/>
          </p:cNvSpPr>
          <p:nvPr>
            <p:ph type="subTitle" idx="4294967295"/>
          </p:nvPr>
        </p:nvSpPr>
        <p:spPr>
          <a:xfrm>
            <a:off x="1371600" y="2801955"/>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In collection currently</a:t>
            </a:r>
            <a:endParaRPr sz="1800" dirty="0"/>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User Stories</a:t>
            </a:r>
            <a:endParaRPr dirty="0"/>
          </a:p>
        </p:txBody>
      </p:sp>
      <p:sp>
        <p:nvSpPr>
          <p:cNvPr id="219" name="Google Shape;219;p18"/>
          <p:cNvSpPr txBox="1">
            <a:spLocks noGrp="1"/>
          </p:cNvSpPr>
          <p:nvPr>
            <p:ph type="subTitle" idx="1"/>
          </p:nvPr>
        </p:nvSpPr>
        <p:spPr>
          <a:xfrm>
            <a:off x="2647975" y="2916250"/>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Care?</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54358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374000" y="2145227"/>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Janice &amp; Dean</a:t>
            </a:r>
            <a:endParaRPr dirty="0"/>
          </a:p>
        </p:txBody>
      </p:sp>
      <p:sp>
        <p:nvSpPr>
          <p:cNvPr id="274" name="Google Shape;274;p24"/>
          <p:cNvSpPr txBox="1">
            <a:spLocks noGrp="1"/>
          </p:cNvSpPr>
          <p:nvPr>
            <p:ph type="body" idx="1"/>
          </p:nvPr>
        </p:nvSpPr>
        <p:spPr>
          <a:xfrm>
            <a:off x="4374000" y="3711502"/>
            <a:ext cx="2855400" cy="139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Family in Halifax, NS</a:t>
            </a:r>
            <a:endParaRPr sz="1400" dirty="0"/>
          </a:p>
        </p:txBody>
      </p:sp>
      <p:pic>
        <p:nvPicPr>
          <p:cNvPr id="275"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666572" y="554930"/>
            <a:ext cx="3585200" cy="2688900"/>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676153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539004" y="2200229"/>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Harpreet</a:t>
            </a:r>
            <a:endParaRPr dirty="0"/>
          </a:p>
        </p:txBody>
      </p:sp>
      <p:sp>
        <p:nvSpPr>
          <p:cNvPr id="274" name="Google Shape;274;p24"/>
          <p:cNvSpPr txBox="1">
            <a:spLocks noGrp="1"/>
          </p:cNvSpPr>
          <p:nvPr>
            <p:ph type="body" idx="1"/>
          </p:nvPr>
        </p:nvSpPr>
        <p:spPr>
          <a:xfrm>
            <a:off x="4539004" y="3749125"/>
            <a:ext cx="2855400" cy="139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Teacher in Toronto, ON</a:t>
            </a:r>
            <a:endParaRPr sz="1400" dirty="0"/>
          </a:p>
        </p:txBody>
      </p:sp>
      <p:pic>
        <p:nvPicPr>
          <p:cNvPr id="275"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469500" y="436423"/>
            <a:ext cx="3904500" cy="2430327"/>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539004" y="2200229"/>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Janly</a:t>
            </a:r>
            <a:endParaRPr dirty="0"/>
          </a:p>
        </p:txBody>
      </p:sp>
      <p:sp>
        <p:nvSpPr>
          <p:cNvPr id="274" name="Google Shape;274;p24"/>
          <p:cNvSpPr txBox="1">
            <a:spLocks noGrp="1"/>
          </p:cNvSpPr>
          <p:nvPr>
            <p:ph type="body" idx="1"/>
          </p:nvPr>
        </p:nvSpPr>
        <p:spPr>
          <a:xfrm>
            <a:off x="4539004" y="3749125"/>
            <a:ext cx="2855400" cy="139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Dutch Farmer</a:t>
            </a:r>
            <a:endParaRPr sz="1400" dirty="0"/>
          </a:p>
        </p:txBody>
      </p:sp>
      <p:pic>
        <p:nvPicPr>
          <p:cNvPr id="275"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599005" y="436423"/>
            <a:ext cx="3645490" cy="2430327"/>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472735236"/>
      </p:ext>
    </p:extLst>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1410</Words>
  <Application>Microsoft Office PowerPoint</Application>
  <PresentationFormat>On-screen Show (16:9)</PresentationFormat>
  <Paragraphs>315</Paragraphs>
  <Slides>48</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Hind</vt:lpstr>
      <vt:lpstr>Wingdings</vt:lpstr>
      <vt:lpstr>Dumaine</vt:lpstr>
      <vt:lpstr>Know Canada</vt:lpstr>
      <vt:lpstr>PowerPoint Presentation</vt:lpstr>
      <vt:lpstr>Canadians &amp;  Data Literacy</vt:lpstr>
      <vt:lpstr>11,132,923</vt:lpstr>
      <vt:lpstr>68,620 publications</vt:lpstr>
      <vt:lpstr>User Stories</vt:lpstr>
      <vt:lpstr>Janice &amp; Dean</vt:lpstr>
      <vt:lpstr>Harpreet</vt:lpstr>
      <vt:lpstr>Janly</vt:lpstr>
      <vt:lpstr> SOLUTION</vt:lpstr>
      <vt:lpstr>PowerPoint Presentation</vt:lpstr>
      <vt:lpstr>Troubleshooting</vt:lpstr>
      <vt:lpstr>Risk – IT Security</vt:lpstr>
      <vt:lpstr>Risk – IT Security</vt:lpstr>
      <vt:lpstr>Risk – IT Security</vt:lpstr>
      <vt:lpstr>Risk – IT Security</vt:lpstr>
      <vt:lpstr>Risk – Public Perception</vt:lpstr>
      <vt:lpstr>Risk – Public Perception</vt:lpstr>
      <vt:lpstr>Risk – Public Perception</vt:lpstr>
      <vt:lpstr>Risk – Public Perception</vt:lpstr>
      <vt:lpstr>Risk – System Failure</vt:lpstr>
      <vt:lpstr>Risk – IT Security</vt:lpstr>
      <vt:lpstr>Risk – IT Security</vt:lpstr>
      <vt:lpstr>Risk – IT Security</vt:lpstr>
      <vt:lpstr>Value Proposition to StatsCan</vt:lpstr>
      <vt:lpstr>Value Proposition to StatsCan</vt:lpstr>
      <vt:lpstr>Value Proposition to StatsCan</vt:lpstr>
      <vt:lpstr>Value Proposition to StatsCan</vt:lpstr>
      <vt:lpstr>Value Proposition to StatsCan</vt:lpstr>
      <vt:lpstr>Value Proposition to StatsCan</vt:lpstr>
      <vt:lpstr>THANKS!</vt:lpstr>
      <vt:lpstr>Platform Information</vt:lpstr>
      <vt:lpstr>PowerPoint Presentation</vt:lpstr>
      <vt:lpstr>PowerPoint Presentation</vt:lpstr>
      <vt:lpstr>PowerPoint Presentation</vt:lpstr>
      <vt:lpstr>PowerPoint Presentation</vt:lpstr>
      <vt:lpstr>Value Proposition to StatsCan</vt:lpstr>
      <vt:lpstr>Value Proposition to StatsCan</vt:lpstr>
      <vt:lpstr>Value Proposition to StatsCan</vt:lpstr>
      <vt:lpstr>Value Proposition to StatsCan</vt:lpstr>
      <vt:lpstr>Value Proposition to StatsCan</vt:lpstr>
      <vt:lpstr>Value Proposition to StatsCan</vt:lpstr>
      <vt:lpstr>Value Proposition to StatsCan</vt:lpstr>
      <vt:lpstr>Risk – Public Perception</vt:lpstr>
      <vt:lpstr>Risk – Game Crashes</vt:lpstr>
      <vt:lpstr>Data Integration Pathway</vt:lpstr>
      <vt:lpstr>Risk – IT Security</vt:lpstr>
      <vt:lpstr>Risk – IT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Gameify Statistics Canada</dc:title>
  <dc:creator>Dougall Percival</dc:creator>
  <cp:lastModifiedBy>Dougall Percival</cp:lastModifiedBy>
  <cp:revision>268</cp:revision>
  <dcterms:modified xsi:type="dcterms:W3CDTF">2019-07-25T13:39:30Z</dcterms:modified>
</cp:coreProperties>
</file>